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562" r:id="rId2"/>
    <p:sldId id="496" r:id="rId3"/>
    <p:sldId id="622" r:id="rId4"/>
    <p:sldId id="621" r:id="rId5"/>
    <p:sldId id="563" r:id="rId6"/>
    <p:sldId id="624" r:id="rId7"/>
    <p:sldId id="600" r:id="rId8"/>
    <p:sldId id="514" r:id="rId9"/>
    <p:sldId id="570" r:id="rId10"/>
    <p:sldId id="597" r:id="rId11"/>
    <p:sldId id="572" r:id="rId12"/>
    <p:sldId id="516" r:id="rId13"/>
    <p:sldId id="517" r:id="rId14"/>
    <p:sldId id="518" r:id="rId15"/>
    <p:sldId id="519" r:id="rId16"/>
    <p:sldId id="520" r:id="rId17"/>
    <p:sldId id="521" r:id="rId18"/>
    <p:sldId id="522" r:id="rId19"/>
    <p:sldId id="523" r:id="rId20"/>
    <p:sldId id="524" r:id="rId21"/>
    <p:sldId id="525" r:id="rId22"/>
    <p:sldId id="526" r:id="rId23"/>
    <p:sldId id="527" r:id="rId24"/>
    <p:sldId id="528" r:id="rId25"/>
    <p:sldId id="529" r:id="rId26"/>
    <p:sldId id="530" r:id="rId27"/>
    <p:sldId id="625" r:id="rId28"/>
    <p:sldId id="256" r:id="rId29"/>
    <p:sldId id="257" r:id="rId30"/>
    <p:sldId id="258" r:id="rId31"/>
    <p:sldId id="259" r:id="rId32"/>
    <p:sldId id="260" r:id="rId33"/>
    <p:sldId id="531" r:id="rId34"/>
    <p:sldId id="532" r:id="rId35"/>
    <p:sldId id="534" r:id="rId36"/>
    <p:sldId id="535" r:id="rId37"/>
    <p:sldId id="536" r:id="rId38"/>
    <p:sldId id="537" r:id="rId39"/>
    <p:sldId id="538" r:id="rId40"/>
    <p:sldId id="539" r:id="rId41"/>
    <p:sldId id="540" r:id="rId42"/>
    <p:sldId id="601" r:id="rId43"/>
    <p:sldId id="542" r:id="rId44"/>
    <p:sldId id="543" r:id="rId45"/>
    <p:sldId id="602" r:id="rId46"/>
    <p:sldId id="603" r:id="rId47"/>
    <p:sldId id="604" r:id="rId48"/>
    <p:sldId id="605" r:id="rId49"/>
    <p:sldId id="606" r:id="rId50"/>
    <p:sldId id="586" r:id="rId51"/>
    <p:sldId id="587" r:id="rId52"/>
    <p:sldId id="616" r:id="rId53"/>
    <p:sldId id="612" r:id="rId54"/>
    <p:sldId id="613" r:id="rId55"/>
    <p:sldId id="590" r:id="rId56"/>
    <p:sldId id="620" r:id="rId57"/>
    <p:sldId id="559" r:id="rId58"/>
    <p:sldId id="560" r:id="rId59"/>
    <p:sldId id="561" r:id="rId60"/>
    <p:sldId id="596" r:id="rId61"/>
  </p:sldIdLst>
  <p:sldSz cx="18288000" cy="13716000"/>
  <p:notesSz cx="6858000" cy="9144000"/>
  <p:defaultTextStyle>
    <a:defPPr>
      <a:defRPr lang="en-US"/>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48"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B332C"/>
    <a:srgbClr val="613D9C"/>
    <a:srgbClr val="203D53"/>
    <a:srgbClr val="1E3453"/>
    <a:srgbClr val="497492"/>
    <a:srgbClr val="4D6D92"/>
    <a:srgbClr val="A8D709"/>
    <a:srgbClr val="192632"/>
    <a:srgbClr val="2C41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03" autoAdjust="0"/>
    <p:restoredTop sz="86410" autoAdjust="0"/>
  </p:normalViewPr>
  <p:slideViewPr>
    <p:cSldViewPr snapToObjects="1" showGuides="1">
      <p:cViewPr varScale="1">
        <p:scale>
          <a:sx n="32" d="100"/>
          <a:sy n="32" d="100"/>
        </p:scale>
        <p:origin x="1284" y="24"/>
      </p:cViewPr>
      <p:guideLst>
        <p:guide orient="horz" pos="8448"/>
        <p:guide pos="5760"/>
      </p:guideLst>
    </p:cSldViewPr>
  </p:slideViewPr>
  <p:outlineViewPr>
    <p:cViewPr>
      <p:scale>
        <a:sx n="33" d="100"/>
        <a:sy n="33" d="100"/>
      </p:scale>
      <p:origin x="0" y="-168"/>
    </p:cViewPr>
  </p:outlineViewPr>
  <p:notesTextViewPr>
    <p:cViewPr>
      <p:scale>
        <a:sx n="100" d="100"/>
        <a:sy n="100" d="100"/>
      </p:scale>
      <p:origin x="0" y="0"/>
    </p:cViewPr>
  </p:notesTextViewPr>
  <p:sorterViewPr>
    <p:cViewPr>
      <p:scale>
        <a:sx n="24" d="100"/>
        <a:sy n="24" d="100"/>
      </p:scale>
      <p:origin x="0" y="0"/>
    </p:cViewPr>
  </p:sorterViewPr>
  <p:notesViewPr>
    <p:cSldViewPr snapToObjects="1">
      <p:cViewPr varScale="1">
        <p:scale>
          <a:sx n="58" d="100"/>
          <a:sy n="58" d="100"/>
        </p:scale>
        <p:origin x="254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annguyen141601@gmail.com" userId="d93b6337fa10e7e9" providerId="LiveId" clId="{619ECBC7-E6B9-44B2-BB61-C78A68812FB6}"/>
    <pc:docChg chg="modSld">
      <pc:chgData name="toannguyen141601@gmail.com" userId="d93b6337fa10e7e9" providerId="LiveId" clId="{619ECBC7-E6B9-44B2-BB61-C78A68812FB6}" dt="2024-01-07T01:24:32.210" v="54" actId="20577"/>
      <pc:docMkLst>
        <pc:docMk/>
      </pc:docMkLst>
      <pc:sldChg chg="modSp mod">
        <pc:chgData name="toannguyen141601@gmail.com" userId="d93b6337fa10e7e9" providerId="LiveId" clId="{619ECBC7-E6B9-44B2-BB61-C78A68812FB6}" dt="2024-01-07T01:24:32.210" v="54" actId="20577"/>
        <pc:sldMkLst>
          <pc:docMk/>
          <pc:sldMk cId="1341781906" sldId="562"/>
        </pc:sldMkLst>
        <pc:spChg chg="mod">
          <ac:chgData name="toannguyen141601@gmail.com" userId="d93b6337fa10e7e9" providerId="LiveId" clId="{619ECBC7-E6B9-44B2-BB61-C78A68812FB6}" dt="2024-01-07T01:24:32.210" v="54" actId="20577"/>
          <ac:spMkLst>
            <pc:docMk/>
            <pc:sldMk cId="1341781906" sldId="562"/>
            <ac:spMk id="9" creationId="{00000000-0000-0000-0000-000000000000}"/>
          </ac:spMkLst>
        </pc:spChg>
        <pc:spChg chg="mod">
          <ac:chgData name="toannguyen141601@gmail.com" userId="d93b6337fa10e7e9" providerId="LiveId" clId="{619ECBC7-E6B9-44B2-BB61-C78A68812FB6}" dt="2024-01-07T01:24:27.736" v="50" actId="1037"/>
          <ac:spMkLst>
            <pc:docMk/>
            <pc:sldMk cId="1341781906" sldId="562"/>
            <ac:spMk id="4104"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F175C8-B7A0-460E-9146-F61B1EF39CD0}"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06073F6A-40E1-459B-8C48-2CC476DC0095}">
      <dgm:prSet phldrT="[Text]"/>
      <dgm:spPr/>
      <dgm:t>
        <a:bodyPr/>
        <a:lstStyle/>
        <a:p>
          <a:r>
            <a:rPr lang="en-US"/>
            <a:t>4.1.</a:t>
          </a:r>
        </a:p>
      </dgm:t>
    </dgm:pt>
    <dgm:pt modelId="{D462336B-4927-4465-BEFE-DACB59DC258A}" type="parTrans" cxnId="{8588AD11-3297-4BAB-A807-099E0C0B6C80}">
      <dgm:prSet/>
      <dgm:spPr/>
      <dgm:t>
        <a:bodyPr/>
        <a:lstStyle/>
        <a:p>
          <a:endParaRPr lang="en-US"/>
        </a:p>
      </dgm:t>
    </dgm:pt>
    <dgm:pt modelId="{935DD27E-6BE1-4F7E-B5ED-FC656237011C}" type="sibTrans" cxnId="{8588AD11-3297-4BAB-A807-099E0C0B6C80}">
      <dgm:prSet/>
      <dgm:spPr/>
      <dgm:t>
        <a:bodyPr/>
        <a:lstStyle/>
        <a:p>
          <a:endParaRPr lang="en-US"/>
        </a:p>
      </dgm:t>
    </dgm:pt>
    <dgm:pt modelId="{234EDFC3-5795-4B99-AA27-3CD8AEB3AD5F}">
      <dgm:prSet phldrT="[Text]" custT="1"/>
      <dgm:spPr/>
      <dgm:t>
        <a:bodyPr/>
        <a:lstStyle/>
        <a:p>
          <a:pPr algn="just">
            <a:lnSpc>
              <a:spcPct val="100000"/>
            </a:lnSpc>
          </a:pPr>
          <a:r>
            <a:rPr lang="en-US" sz="4800" dirty="0">
              <a:latin typeface="Times New Roman"/>
              <a:cs typeface="Times New Roman"/>
            </a:rPr>
            <a:t>QUAN HỆ GIỮA CẠNH TRANH VÀ ĐỘC QUYỀN TRONG NỀN KINH TẾ THỊ TRƯỜNG</a:t>
          </a:r>
        </a:p>
      </dgm:t>
    </dgm:pt>
    <dgm:pt modelId="{6F18DC8C-BCE6-4601-B393-8DEF9C54CD2B}" type="parTrans" cxnId="{14E707D9-F77B-48F8-9727-56E0873975C2}">
      <dgm:prSet/>
      <dgm:spPr/>
      <dgm:t>
        <a:bodyPr/>
        <a:lstStyle/>
        <a:p>
          <a:endParaRPr lang="en-US"/>
        </a:p>
      </dgm:t>
    </dgm:pt>
    <dgm:pt modelId="{34783172-A25B-46E2-A820-A15A3CC9F0EB}" type="sibTrans" cxnId="{14E707D9-F77B-48F8-9727-56E0873975C2}">
      <dgm:prSet/>
      <dgm:spPr/>
      <dgm:t>
        <a:bodyPr/>
        <a:lstStyle/>
        <a:p>
          <a:endParaRPr lang="en-US"/>
        </a:p>
      </dgm:t>
    </dgm:pt>
    <dgm:pt modelId="{B01F17C1-0535-4123-BA5B-175AEAB1AD4D}">
      <dgm:prSet phldrT="[Text]"/>
      <dgm:spPr/>
      <dgm:t>
        <a:bodyPr/>
        <a:lstStyle/>
        <a:p>
          <a:r>
            <a:rPr lang="en-US"/>
            <a:t>4.2.</a:t>
          </a:r>
        </a:p>
      </dgm:t>
    </dgm:pt>
    <dgm:pt modelId="{D790896F-B21D-410F-A993-263D40543211}" type="parTrans" cxnId="{22FE5097-4FA4-4923-BB93-39FAEA53B883}">
      <dgm:prSet/>
      <dgm:spPr/>
      <dgm:t>
        <a:bodyPr/>
        <a:lstStyle/>
        <a:p>
          <a:endParaRPr lang="en-US"/>
        </a:p>
      </dgm:t>
    </dgm:pt>
    <dgm:pt modelId="{34791C3B-EBB8-4EFB-9DE5-D57B46FFC60E}" type="sibTrans" cxnId="{22FE5097-4FA4-4923-BB93-39FAEA53B883}">
      <dgm:prSet/>
      <dgm:spPr/>
      <dgm:t>
        <a:bodyPr/>
        <a:lstStyle/>
        <a:p>
          <a:endParaRPr lang="en-US"/>
        </a:p>
      </dgm:t>
    </dgm:pt>
    <dgm:pt modelId="{CEC251DF-D735-42A1-8235-6007DCAADB87}">
      <dgm:prSet phldrT="[Text]" custT="1"/>
      <dgm:spPr/>
      <dgm:t>
        <a:bodyPr/>
        <a:lstStyle/>
        <a:p>
          <a:pPr algn="just">
            <a:lnSpc>
              <a:spcPct val="100000"/>
            </a:lnSpc>
          </a:pPr>
          <a:r>
            <a:rPr lang="en-US" sz="4800" dirty="0">
              <a:latin typeface="Times New Roman"/>
              <a:cs typeface="Times New Roman"/>
            </a:rPr>
            <a:t>ĐỘC QUYỀN VÀ ĐỘC QUYỀN NHÀ NƯỚC TRONG NỀN KINH TẾ THỊ TRƯỜNG</a:t>
          </a:r>
        </a:p>
      </dgm:t>
    </dgm:pt>
    <dgm:pt modelId="{D27B76B1-C0CD-41E0-8B7A-95A8D26689FD}" type="parTrans" cxnId="{3DEB0E10-BA10-4D2D-8419-3418E86FE421}">
      <dgm:prSet/>
      <dgm:spPr/>
      <dgm:t>
        <a:bodyPr/>
        <a:lstStyle/>
        <a:p>
          <a:endParaRPr lang="en-US"/>
        </a:p>
      </dgm:t>
    </dgm:pt>
    <dgm:pt modelId="{BA4DC22E-A225-4F96-8AF2-17E025953B97}" type="sibTrans" cxnId="{3DEB0E10-BA10-4D2D-8419-3418E86FE421}">
      <dgm:prSet/>
      <dgm:spPr/>
      <dgm:t>
        <a:bodyPr/>
        <a:lstStyle/>
        <a:p>
          <a:endParaRPr lang="en-US"/>
        </a:p>
      </dgm:t>
    </dgm:pt>
    <dgm:pt modelId="{1F6CA110-5C30-414B-9087-70D06D8B835B}" type="pres">
      <dgm:prSet presAssocID="{2CF175C8-B7A0-460E-9146-F61B1EF39CD0}" presName="Name0" presStyleCnt="0">
        <dgm:presLayoutVars>
          <dgm:dir/>
          <dgm:animLvl val="lvl"/>
          <dgm:resizeHandles val="exact"/>
        </dgm:presLayoutVars>
      </dgm:prSet>
      <dgm:spPr/>
    </dgm:pt>
    <dgm:pt modelId="{2108FD81-0B64-49DA-9A4B-11C89288CEF9}" type="pres">
      <dgm:prSet presAssocID="{06073F6A-40E1-459B-8C48-2CC476DC0095}" presName="linNode" presStyleCnt="0"/>
      <dgm:spPr/>
    </dgm:pt>
    <dgm:pt modelId="{ED04C627-F7AE-455C-BCDB-12C2CABF45CB}" type="pres">
      <dgm:prSet presAssocID="{06073F6A-40E1-459B-8C48-2CC476DC0095}" presName="parTx" presStyleLbl="revTx" presStyleIdx="0" presStyleCnt="2">
        <dgm:presLayoutVars>
          <dgm:chMax val="1"/>
          <dgm:bulletEnabled val="1"/>
        </dgm:presLayoutVars>
      </dgm:prSet>
      <dgm:spPr/>
    </dgm:pt>
    <dgm:pt modelId="{20CC1FB8-8A1B-405E-9070-D3B7DBBD801F}" type="pres">
      <dgm:prSet presAssocID="{06073F6A-40E1-459B-8C48-2CC476DC0095}" presName="bracket" presStyleLbl="parChTrans1D1" presStyleIdx="0" presStyleCnt="2"/>
      <dgm:spPr/>
    </dgm:pt>
    <dgm:pt modelId="{95F6E94A-D187-4F45-B948-2C30FED979F7}" type="pres">
      <dgm:prSet presAssocID="{06073F6A-40E1-459B-8C48-2CC476DC0095}" presName="spH" presStyleCnt="0"/>
      <dgm:spPr/>
    </dgm:pt>
    <dgm:pt modelId="{D3FDA1B3-2E12-43BC-98F2-ECEE1DD33814}" type="pres">
      <dgm:prSet presAssocID="{06073F6A-40E1-459B-8C48-2CC476DC0095}" presName="desTx" presStyleLbl="node1" presStyleIdx="0" presStyleCnt="2">
        <dgm:presLayoutVars>
          <dgm:bulletEnabled val="1"/>
        </dgm:presLayoutVars>
      </dgm:prSet>
      <dgm:spPr/>
    </dgm:pt>
    <dgm:pt modelId="{35FBCA2E-C198-4362-92B1-A2B68E11AAAD}" type="pres">
      <dgm:prSet presAssocID="{935DD27E-6BE1-4F7E-B5ED-FC656237011C}" presName="spV" presStyleCnt="0"/>
      <dgm:spPr/>
    </dgm:pt>
    <dgm:pt modelId="{FD41AB03-106F-4C62-8E3E-87D364FD984D}" type="pres">
      <dgm:prSet presAssocID="{B01F17C1-0535-4123-BA5B-175AEAB1AD4D}" presName="linNode" presStyleCnt="0"/>
      <dgm:spPr/>
    </dgm:pt>
    <dgm:pt modelId="{CDC53E10-149A-488D-9E76-D9796A438F56}" type="pres">
      <dgm:prSet presAssocID="{B01F17C1-0535-4123-BA5B-175AEAB1AD4D}" presName="parTx" presStyleLbl="revTx" presStyleIdx="1" presStyleCnt="2">
        <dgm:presLayoutVars>
          <dgm:chMax val="1"/>
          <dgm:bulletEnabled val="1"/>
        </dgm:presLayoutVars>
      </dgm:prSet>
      <dgm:spPr/>
    </dgm:pt>
    <dgm:pt modelId="{5FED99C1-8075-41AB-A0EF-F20C1531132C}" type="pres">
      <dgm:prSet presAssocID="{B01F17C1-0535-4123-BA5B-175AEAB1AD4D}" presName="bracket" presStyleLbl="parChTrans1D1" presStyleIdx="1" presStyleCnt="2"/>
      <dgm:spPr/>
    </dgm:pt>
    <dgm:pt modelId="{BFF47E9B-928E-4B76-ACC9-CB607CF52D13}" type="pres">
      <dgm:prSet presAssocID="{B01F17C1-0535-4123-BA5B-175AEAB1AD4D}" presName="spH" presStyleCnt="0"/>
      <dgm:spPr/>
    </dgm:pt>
    <dgm:pt modelId="{754BC091-C298-4B35-B150-5BAA78FD2076}" type="pres">
      <dgm:prSet presAssocID="{B01F17C1-0535-4123-BA5B-175AEAB1AD4D}" presName="desTx" presStyleLbl="node1" presStyleIdx="1" presStyleCnt="2">
        <dgm:presLayoutVars>
          <dgm:bulletEnabled val="1"/>
        </dgm:presLayoutVars>
      </dgm:prSet>
      <dgm:spPr/>
    </dgm:pt>
  </dgm:ptLst>
  <dgm:cxnLst>
    <dgm:cxn modelId="{3DEB0E10-BA10-4D2D-8419-3418E86FE421}" srcId="{B01F17C1-0535-4123-BA5B-175AEAB1AD4D}" destId="{CEC251DF-D735-42A1-8235-6007DCAADB87}" srcOrd="0" destOrd="0" parTransId="{D27B76B1-C0CD-41E0-8B7A-95A8D26689FD}" sibTransId="{BA4DC22E-A225-4F96-8AF2-17E025953B97}"/>
    <dgm:cxn modelId="{8588AD11-3297-4BAB-A807-099E0C0B6C80}" srcId="{2CF175C8-B7A0-460E-9146-F61B1EF39CD0}" destId="{06073F6A-40E1-459B-8C48-2CC476DC0095}" srcOrd="0" destOrd="0" parTransId="{D462336B-4927-4465-BEFE-DACB59DC258A}" sibTransId="{935DD27E-6BE1-4F7E-B5ED-FC656237011C}"/>
    <dgm:cxn modelId="{412E532B-C65E-442C-9144-434250108FCF}" type="presOf" srcId="{B01F17C1-0535-4123-BA5B-175AEAB1AD4D}" destId="{CDC53E10-149A-488D-9E76-D9796A438F56}" srcOrd="0" destOrd="0" presId="urn:diagrams.loki3.com/BracketList"/>
    <dgm:cxn modelId="{6659F73E-F05D-4069-A0B1-982CACF845F8}" type="presOf" srcId="{2CF175C8-B7A0-460E-9146-F61B1EF39CD0}" destId="{1F6CA110-5C30-414B-9087-70D06D8B835B}" srcOrd="0" destOrd="0" presId="urn:diagrams.loki3.com/BracketList"/>
    <dgm:cxn modelId="{1E8A1386-535A-4502-9EED-2EFE14A7E8E5}" type="presOf" srcId="{CEC251DF-D735-42A1-8235-6007DCAADB87}" destId="{754BC091-C298-4B35-B150-5BAA78FD2076}" srcOrd="0" destOrd="0" presId="urn:diagrams.loki3.com/BracketList"/>
    <dgm:cxn modelId="{22FE5097-4FA4-4923-BB93-39FAEA53B883}" srcId="{2CF175C8-B7A0-460E-9146-F61B1EF39CD0}" destId="{B01F17C1-0535-4123-BA5B-175AEAB1AD4D}" srcOrd="1" destOrd="0" parTransId="{D790896F-B21D-410F-A993-263D40543211}" sibTransId="{34791C3B-EBB8-4EFB-9DE5-D57B46FFC60E}"/>
    <dgm:cxn modelId="{7CD8589E-3A59-489E-8C96-85AAF2CCD4EE}" type="presOf" srcId="{06073F6A-40E1-459B-8C48-2CC476DC0095}" destId="{ED04C627-F7AE-455C-BCDB-12C2CABF45CB}" srcOrd="0" destOrd="0" presId="urn:diagrams.loki3.com/BracketList"/>
    <dgm:cxn modelId="{14E707D9-F77B-48F8-9727-56E0873975C2}" srcId="{06073F6A-40E1-459B-8C48-2CC476DC0095}" destId="{234EDFC3-5795-4B99-AA27-3CD8AEB3AD5F}" srcOrd="0" destOrd="0" parTransId="{6F18DC8C-BCE6-4601-B393-8DEF9C54CD2B}" sibTransId="{34783172-A25B-46E2-A820-A15A3CC9F0EB}"/>
    <dgm:cxn modelId="{689BF7F8-0829-4419-A56F-7F478831A9FB}" type="presOf" srcId="{234EDFC3-5795-4B99-AA27-3CD8AEB3AD5F}" destId="{D3FDA1B3-2E12-43BC-98F2-ECEE1DD33814}" srcOrd="0" destOrd="0" presId="urn:diagrams.loki3.com/BracketList"/>
    <dgm:cxn modelId="{76A9EE33-4CC4-4345-9403-F1685A1695AD}" type="presParOf" srcId="{1F6CA110-5C30-414B-9087-70D06D8B835B}" destId="{2108FD81-0B64-49DA-9A4B-11C89288CEF9}" srcOrd="0" destOrd="0" presId="urn:diagrams.loki3.com/BracketList"/>
    <dgm:cxn modelId="{127098CF-BD31-4CF3-90C0-98789C953C4C}" type="presParOf" srcId="{2108FD81-0B64-49DA-9A4B-11C89288CEF9}" destId="{ED04C627-F7AE-455C-BCDB-12C2CABF45CB}" srcOrd="0" destOrd="0" presId="urn:diagrams.loki3.com/BracketList"/>
    <dgm:cxn modelId="{E2661887-76A9-4868-B0C0-78C3FD23D135}" type="presParOf" srcId="{2108FD81-0B64-49DA-9A4B-11C89288CEF9}" destId="{20CC1FB8-8A1B-405E-9070-D3B7DBBD801F}" srcOrd="1" destOrd="0" presId="urn:diagrams.loki3.com/BracketList"/>
    <dgm:cxn modelId="{86F16199-0E0A-43C2-BEB7-F7C970B14916}" type="presParOf" srcId="{2108FD81-0B64-49DA-9A4B-11C89288CEF9}" destId="{95F6E94A-D187-4F45-B948-2C30FED979F7}" srcOrd="2" destOrd="0" presId="urn:diagrams.loki3.com/BracketList"/>
    <dgm:cxn modelId="{2134523F-BC52-4BE4-AAB4-FA298629FCEC}" type="presParOf" srcId="{2108FD81-0B64-49DA-9A4B-11C89288CEF9}" destId="{D3FDA1B3-2E12-43BC-98F2-ECEE1DD33814}" srcOrd="3" destOrd="0" presId="urn:diagrams.loki3.com/BracketList"/>
    <dgm:cxn modelId="{85A15EB8-109D-4CA0-848D-020081BE3F18}" type="presParOf" srcId="{1F6CA110-5C30-414B-9087-70D06D8B835B}" destId="{35FBCA2E-C198-4362-92B1-A2B68E11AAAD}" srcOrd="1" destOrd="0" presId="urn:diagrams.loki3.com/BracketList"/>
    <dgm:cxn modelId="{30FDDBC5-8A60-4E87-A112-1C8A02DB0299}" type="presParOf" srcId="{1F6CA110-5C30-414B-9087-70D06D8B835B}" destId="{FD41AB03-106F-4C62-8E3E-87D364FD984D}" srcOrd="2" destOrd="0" presId="urn:diagrams.loki3.com/BracketList"/>
    <dgm:cxn modelId="{AA0D6494-366F-4CAE-8176-E2DBC125C5E6}" type="presParOf" srcId="{FD41AB03-106F-4C62-8E3E-87D364FD984D}" destId="{CDC53E10-149A-488D-9E76-D9796A438F56}" srcOrd="0" destOrd="0" presId="urn:diagrams.loki3.com/BracketList"/>
    <dgm:cxn modelId="{D491893F-9A3A-40D7-A037-93C787E9C523}" type="presParOf" srcId="{FD41AB03-106F-4C62-8E3E-87D364FD984D}" destId="{5FED99C1-8075-41AB-A0EF-F20C1531132C}" srcOrd="1" destOrd="0" presId="urn:diagrams.loki3.com/BracketList"/>
    <dgm:cxn modelId="{72F415AC-36FD-482E-9EAE-66A9F22B94B6}" type="presParOf" srcId="{FD41AB03-106F-4C62-8E3E-87D364FD984D}" destId="{BFF47E9B-928E-4B76-ACC9-CB607CF52D13}" srcOrd="2" destOrd="0" presId="urn:diagrams.loki3.com/BracketList"/>
    <dgm:cxn modelId="{D3C66E2A-8BA5-48A6-8147-486C774D2874}" type="presParOf" srcId="{FD41AB03-106F-4C62-8E3E-87D364FD984D}" destId="{754BC091-C298-4B35-B150-5BAA78FD2076}"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02595FB-6EBB-49FB-A972-69DB9109D30E}"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DC59AC27-7617-435C-B06F-CA77CAC23F84}">
      <dgm:prSet phldrT="[Text]"/>
      <dgm:spPr/>
      <dgm:t>
        <a:bodyPr/>
        <a:lstStyle/>
        <a:p>
          <a:r>
            <a:rPr lang="en-US"/>
            <a:t>Động sản &amp; Bất động sản để hoạt động</a:t>
          </a:r>
        </a:p>
      </dgm:t>
    </dgm:pt>
    <dgm:pt modelId="{AAEE8AD1-D5FA-41CB-AB1C-C21EEB238E1A}" type="parTrans" cxnId="{0BA47359-1788-483D-A696-096E2D1ACD6D}">
      <dgm:prSet/>
      <dgm:spPr/>
      <dgm:t>
        <a:bodyPr/>
        <a:lstStyle/>
        <a:p>
          <a:endParaRPr lang="en-US"/>
        </a:p>
      </dgm:t>
    </dgm:pt>
    <dgm:pt modelId="{119CA3F5-C9E8-4A0F-9AC3-FF9D3B4722F6}" type="sibTrans" cxnId="{0BA47359-1788-483D-A696-096E2D1ACD6D}">
      <dgm:prSet/>
      <dgm:spPr/>
      <dgm:t>
        <a:bodyPr/>
        <a:lstStyle/>
        <a:p>
          <a:endParaRPr lang="en-US"/>
        </a:p>
      </dgm:t>
    </dgm:pt>
    <dgm:pt modelId="{433573E5-8974-42F8-9026-A9E2E29E5B1A}">
      <dgm:prSet phldrT="[Text]"/>
      <dgm:spPr/>
      <dgm:t>
        <a:bodyPr/>
        <a:lstStyle/>
        <a:p>
          <a:r>
            <a:rPr lang="en-US"/>
            <a:t>Xí nghiệp Nhà nước (ngân sách NN là quan trọng nhất)</a:t>
          </a:r>
        </a:p>
      </dgm:t>
    </dgm:pt>
    <dgm:pt modelId="{AF40AC64-0481-411F-B967-337390EA3113}" type="parTrans" cxnId="{4A33A7A4-6659-46F3-8541-587BAEC8934E}">
      <dgm:prSet/>
      <dgm:spPr/>
      <dgm:t>
        <a:bodyPr/>
        <a:lstStyle/>
        <a:p>
          <a:endParaRPr lang="en-US"/>
        </a:p>
      </dgm:t>
    </dgm:pt>
    <dgm:pt modelId="{3F06FD05-1013-46D5-B4BE-26A102ECD06A}" type="sibTrans" cxnId="{4A33A7A4-6659-46F3-8541-587BAEC8934E}">
      <dgm:prSet/>
      <dgm:spPr/>
      <dgm:t>
        <a:bodyPr/>
        <a:lstStyle/>
        <a:p>
          <a:endParaRPr lang="en-US"/>
        </a:p>
      </dgm:t>
    </dgm:pt>
    <dgm:pt modelId="{0BB8FC08-387B-4118-8D73-6EA67DE53950}" type="pres">
      <dgm:prSet presAssocID="{102595FB-6EBB-49FB-A972-69DB9109D30E}" presName="Name0" presStyleCnt="0">
        <dgm:presLayoutVars>
          <dgm:dir/>
          <dgm:resizeHandles val="exact"/>
        </dgm:presLayoutVars>
      </dgm:prSet>
      <dgm:spPr/>
    </dgm:pt>
    <dgm:pt modelId="{089741D7-604D-428E-ACFF-9F46D1F9DA0E}" type="pres">
      <dgm:prSet presAssocID="{102595FB-6EBB-49FB-A972-69DB9109D30E}" presName="vNodes" presStyleCnt="0"/>
      <dgm:spPr/>
    </dgm:pt>
    <dgm:pt modelId="{49CDE3D6-C8F0-4058-9C81-4FB66EE8D2E4}" type="pres">
      <dgm:prSet presAssocID="{DC59AC27-7617-435C-B06F-CA77CAC23F84}" presName="node" presStyleLbl="node1" presStyleIdx="0" presStyleCnt="2">
        <dgm:presLayoutVars>
          <dgm:bulletEnabled val="1"/>
        </dgm:presLayoutVars>
      </dgm:prSet>
      <dgm:spPr/>
    </dgm:pt>
    <dgm:pt modelId="{CFBDCE84-CC22-4B91-BB75-1E787E8C632F}" type="pres">
      <dgm:prSet presAssocID="{102595FB-6EBB-49FB-A972-69DB9109D30E}" presName="sibTransLast" presStyleLbl="sibTrans2D1" presStyleIdx="0" presStyleCnt="1"/>
      <dgm:spPr>
        <a:prstGeom prst="plus">
          <a:avLst/>
        </a:prstGeom>
      </dgm:spPr>
    </dgm:pt>
    <dgm:pt modelId="{8F666097-67D2-4168-AB3C-AB120B8F7987}" type="pres">
      <dgm:prSet presAssocID="{102595FB-6EBB-49FB-A972-69DB9109D30E}" presName="connectorText" presStyleLbl="sibTrans2D1" presStyleIdx="0" presStyleCnt="1"/>
      <dgm:spPr/>
    </dgm:pt>
    <dgm:pt modelId="{71E47C30-E3D7-4DFB-90C9-8FCE372D292E}" type="pres">
      <dgm:prSet presAssocID="{102595FB-6EBB-49FB-A972-69DB9109D30E}" presName="lastNode" presStyleLbl="node1" presStyleIdx="1" presStyleCnt="2">
        <dgm:presLayoutVars>
          <dgm:bulletEnabled val="1"/>
        </dgm:presLayoutVars>
      </dgm:prSet>
      <dgm:spPr/>
    </dgm:pt>
  </dgm:ptLst>
  <dgm:cxnLst>
    <dgm:cxn modelId="{20614B1C-66DA-4444-B64D-5C73F6E47F6A}" type="presOf" srcId="{119CA3F5-C9E8-4A0F-9AC3-FF9D3B4722F6}" destId="{CFBDCE84-CC22-4B91-BB75-1E787E8C632F}" srcOrd="0" destOrd="0" presId="urn:microsoft.com/office/officeart/2005/8/layout/equation2"/>
    <dgm:cxn modelId="{CDE4A81F-B304-466C-A651-4183E0CDD2DA}" type="presOf" srcId="{119CA3F5-C9E8-4A0F-9AC3-FF9D3B4722F6}" destId="{8F666097-67D2-4168-AB3C-AB120B8F7987}" srcOrd="1" destOrd="0" presId="urn:microsoft.com/office/officeart/2005/8/layout/equation2"/>
    <dgm:cxn modelId="{46A29349-2B7F-4E71-99B1-EB1F29064A3E}" type="presOf" srcId="{433573E5-8974-42F8-9026-A9E2E29E5B1A}" destId="{71E47C30-E3D7-4DFB-90C9-8FCE372D292E}" srcOrd="0" destOrd="0" presId="urn:microsoft.com/office/officeart/2005/8/layout/equation2"/>
    <dgm:cxn modelId="{0BA47359-1788-483D-A696-096E2D1ACD6D}" srcId="{102595FB-6EBB-49FB-A972-69DB9109D30E}" destId="{DC59AC27-7617-435C-B06F-CA77CAC23F84}" srcOrd="0" destOrd="0" parTransId="{AAEE8AD1-D5FA-41CB-AB1C-C21EEB238E1A}" sibTransId="{119CA3F5-C9E8-4A0F-9AC3-FF9D3B4722F6}"/>
    <dgm:cxn modelId="{B8F21A8F-40DC-4E02-9AB4-B71B2AA9C6F0}" type="presOf" srcId="{DC59AC27-7617-435C-B06F-CA77CAC23F84}" destId="{49CDE3D6-C8F0-4058-9C81-4FB66EE8D2E4}" srcOrd="0" destOrd="0" presId="urn:microsoft.com/office/officeart/2005/8/layout/equation2"/>
    <dgm:cxn modelId="{4A33A7A4-6659-46F3-8541-587BAEC8934E}" srcId="{102595FB-6EBB-49FB-A972-69DB9109D30E}" destId="{433573E5-8974-42F8-9026-A9E2E29E5B1A}" srcOrd="1" destOrd="0" parTransId="{AF40AC64-0481-411F-B967-337390EA3113}" sibTransId="{3F06FD05-1013-46D5-B4BE-26A102ECD06A}"/>
    <dgm:cxn modelId="{C02D57C4-4191-4904-B6DD-A42DA1B5D10D}" type="presOf" srcId="{102595FB-6EBB-49FB-A972-69DB9109D30E}" destId="{0BB8FC08-387B-4118-8D73-6EA67DE53950}" srcOrd="0" destOrd="0" presId="urn:microsoft.com/office/officeart/2005/8/layout/equation2"/>
    <dgm:cxn modelId="{B55772BD-E405-44ED-A0B9-F65BAF167FFB}" type="presParOf" srcId="{0BB8FC08-387B-4118-8D73-6EA67DE53950}" destId="{089741D7-604D-428E-ACFF-9F46D1F9DA0E}" srcOrd="0" destOrd="0" presId="urn:microsoft.com/office/officeart/2005/8/layout/equation2"/>
    <dgm:cxn modelId="{BDAA6EBC-4A4B-47B6-8486-37CFE4D0D314}" type="presParOf" srcId="{089741D7-604D-428E-ACFF-9F46D1F9DA0E}" destId="{49CDE3D6-C8F0-4058-9C81-4FB66EE8D2E4}" srcOrd="0" destOrd="0" presId="urn:microsoft.com/office/officeart/2005/8/layout/equation2"/>
    <dgm:cxn modelId="{1BE1D9C3-CED3-4BC7-BD3C-4346045699D6}" type="presParOf" srcId="{0BB8FC08-387B-4118-8D73-6EA67DE53950}" destId="{CFBDCE84-CC22-4B91-BB75-1E787E8C632F}" srcOrd="1" destOrd="0" presId="urn:microsoft.com/office/officeart/2005/8/layout/equation2"/>
    <dgm:cxn modelId="{C8AB01A6-32C8-4D09-8F64-822F467612D8}" type="presParOf" srcId="{CFBDCE84-CC22-4B91-BB75-1E787E8C632F}" destId="{8F666097-67D2-4168-AB3C-AB120B8F7987}" srcOrd="0" destOrd="0" presId="urn:microsoft.com/office/officeart/2005/8/layout/equation2"/>
    <dgm:cxn modelId="{BA39D009-C456-4A54-B590-6A4EF8D59A9C}" type="presParOf" srcId="{0BB8FC08-387B-4118-8D73-6EA67DE53950}" destId="{71E47C30-E3D7-4DFB-90C9-8FCE372D292E}"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1EADC8-F513-4976-B4C4-19E956C1CAA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C05838A5-1781-40A7-92AB-B10DA8F6C297}">
      <dgm:prSet phldrT="[Text]" custT="1"/>
      <dgm:spPr/>
      <dgm:t>
        <a:bodyPr/>
        <a:lstStyle/>
        <a:p>
          <a:r>
            <a:rPr lang="en-US" sz="3000" b="1"/>
            <a:t>ĐIỀU TIẾT KINH TẾ</a:t>
          </a:r>
        </a:p>
      </dgm:t>
    </dgm:pt>
    <dgm:pt modelId="{E33F3168-8A54-4387-B3A1-0948203C8720}" type="parTrans" cxnId="{CA478EBF-BD34-49BC-9F54-DA980B091008}">
      <dgm:prSet/>
      <dgm:spPr/>
      <dgm:t>
        <a:bodyPr/>
        <a:lstStyle/>
        <a:p>
          <a:endParaRPr lang="en-US" sz="3000" b="1"/>
        </a:p>
      </dgm:t>
    </dgm:pt>
    <dgm:pt modelId="{C0DA835D-CF98-40B5-98F8-DE77A153623A}" type="sibTrans" cxnId="{CA478EBF-BD34-49BC-9F54-DA980B091008}">
      <dgm:prSet/>
      <dgm:spPr/>
      <dgm:t>
        <a:bodyPr/>
        <a:lstStyle/>
        <a:p>
          <a:endParaRPr lang="en-US" sz="3000" b="1"/>
        </a:p>
      </dgm:t>
    </dgm:pt>
    <dgm:pt modelId="{BAD6C9A8-9215-4189-B16F-3AF12DB5A95D}">
      <dgm:prSet phldrT="[Text]" custT="1"/>
      <dgm:spPr/>
      <dgm:t>
        <a:bodyPr/>
        <a:lstStyle/>
        <a:p>
          <a:r>
            <a:rPr lang="en-US" sz="3000" b="1"/>
            <a:t>BỘ MÁY ĐIỀU TIẾT</a:t>
          </a:r>
        </a:p>
      </dgm:t>
    </dgm:pt>
    <dgm:pt modelId="{E95279A0-EBD0-429C-97CB-616BF7438999}" type="parTrans" cxnId="{D027CE51-5385-4BAD-90B6-869388182E64}">
      <dgm:prSet custT="1"/>
      <dgm:spPr/>
      <dgm:t>
        <a:bodyPr/>
        <a:lstStyle/>
        <a:p>
          <a:endParaRPr lang="en-US" sz="3000" b="1"/>
        </a:p>
      </dgm:t>
    </dgm:pt>
    <dgm:pt modelId="{6D112994-55DF-4894-8974-36D9762F8C86}" type="sibTrans" cxnId="{D027CE51-5385-4BAD-90B6-869388182E64}">
      <dgm:prSet/>
      <dgm:spPr/>
      <dgm:t>
        <a:bodyPr/>
        <a:lstStyle/>
        <a:p>
          <a:endParaRPr lang="en-US" sz="3000" b="1"/>
        </a:p>
      </dgm:t>
    </dgm:pt>
    <dgm:pt modelId="{7DDA23F5-308D-4342-92AC-CCE1EC2E3460}">
      <dgm:prSet phldrT="[Text]" custT="1"/>
      <dgm:spPr/>
      <dgm:t>
        <a:bodyPr/>
        <a:lstStyle/>
        <a:p>
          <a:r>
            <a:rPr lang="en-US" sz="3000" b="1"/>
            <a:t>CHÍNH SÁCH ĐIỀU TIẾT</a:t>
          </a:r>
        </a:p>
      </dgm:t>
    </dgm:pt>
    <dgm:pt modelId="{C466FBFD-37E6-438D-AE5C-AABB0BC4C37F}" type="parTrans" cxnId="{3EE6F282-BF0E-4281-A2DD-ADE2EFC50212}">
      <dgm:prSet custT="1"/>
      <dgm:spPr/>
      <dgm:t>
        <a:bodyPr/>
        <a:lstStyle/>
        <a:p>
          <a:endParaRPr lang="en-US" sz="3000" b="1"/>
        </a:p>
      </dgm:t>
    </dgm:pt>
    <dgm:pt modelId="{01EE7158-C1BE-48F0-AD5F-0659014CBC2E}" type="sibTrans" cxnId="{3EE6F282-BF0E-4281-A2DD-ADE2EFC50212}">
      <dgm:prSet/>
      <dgm:spPr/>
      <dgm:t>
        <a:bodyPr/>
        <a:lstStyle/>
        <a:p>
          <a:endParaRPr lang="en-US" sz="3000" b="1"/>
        </a:p>
      </dgm:t>
    </dgm:pt>
    <dgm:pt modelId="{AC874BFC-75AF-43E1-9914-4627BD6D4F29}">
      <dgm:prSet phldrT="[Text]" custT="1"/>
      <dgm:spPr/>
      <dgm:t>
        <a:bodyPr/>
        <a:lstStyle/>
        <a:p>
          <a:r>
            <a:rPr lang="en-US" sz="3000" b="1"/>
            <a:t>MỤC ĐÍCH ĐIỀU TIẾT</a:t>
          </a:r>
        </a:p>
      </dgm:t>
    </dgm:pt>
    <dgm:pt modelId="{92EE572F-2CAB-4BE8-A061-E7A500CCEB99}" type="parTrans" cxnId="{3A487DF7-7F38-476B-9AB5-71210BC2D418}">
      <dgm:prSet custT="1"/>
      <dgm:spPr/>
      <dgm:t>
        <a:bodyPr/>
        <a:lstStyle/>
        <a:p>
          <a:endParaRPr lang="en-US" sz="3000" b="1"/>
        </a:p>
      </dgm:t>
    </dgm:pt>
    <dgm:pt modelId="{F32A21DA-1398-4439-860B-F865FC9A1981}" type="sibTrans" cxnId="{3A487DF7-7F38-476B-9AB5-71210BC2D418}">
      <dgm:prSet/>
      <dgm:spPr/>
      <dgm:t>
        <a:bodyPr/>
        <a:lstStyle/>
        <a:p>
          <a:endParaRPr lang="en-US" sz="3000" b="1"/>
        </a:p>
      </dgm:t>
    </dgm:pt>
    <dgm:pt modelId="{4876E77F-4376-4CB9-BD68-5F518B4580A2}">
      <dgm:prSet custT="1"/>
      <dgm:spPr/>
      <dgm:t>
        <a:bodyPr/>
        <a:lstStyle/>
        <a:p>
          <a:r>
            <a:rPr lang="en-US" sz="3000" b="1"/>
            <a:t>LẬP PHÁP</a:t>
          </a:r>
        </a:p>
      </dgm:t>
    </dgm:pt>
    <dgm:pt modelId="{C013EA66-C165-4C48-892C-FA215A4A043E}" type="parTrans" cxnId="{17B7CDDF-40A4-4F9C-B81E-AABA11C540F0}">
      <dgm:prSet custT="1"/>
      <dgm:spPr/>
      <dgm:t>
        <a:bodyPr/>
        <a:lstStyle/>
        <a:p>
          <a:endParaRPr lang="en-US" sz="3000" b="1"/>
        </a:p>
      </dgm:t>
    </dgm:pt>
    <dgm:pt modelId="{EC2D892B-AE57-4D52-8E83-59BB061FDAF9}" type="sibTrans" cxnId="{17B7CDDF-40A4-4F9C-B81E-AABA11C540F0}">
      <dgm:prSet/>
      <dgm:spPr/>
      <dgm:t>
        <a:bodyPr/>
        <a:lstStyle/>
        <a:p>
          <a:endParaRPr lang="en-US" sz="3000" b="1"/>
        </a:p>
      </dgm:t>
    </dgm:pt>
    <dgm:pt modelId="{97D45687-AE2A-45ED-9691-6637FF86FB9B}">
      <dgm:prSet custT="1"/>
      <dgm:spPr/>
      <dgm:t>
        <a:bodyPr/>
        <a:lstStyle/>
        <a:p>
          <a:r>
            <a:rPr lang="en-US" sz="3000" b="1"/>
            <a:t>HÀNH PHÁP</a:t>
          </a:r>
        </a:p>
      </dgm:t>
    </dgm:pt>
    <dgm:pt modelId="{5DF1AA21-F6DB-4EAB-8E43-63391C6FEE0A}" type="parTrans" cxnId="{BA116D71-23F9-4072-8C6E-DC5D1AC6AD8B}">
      <dgm:prSet custT="1"/>
      <dgm:spPr/>
      <dgm:t>
        <a:bodyPr/>
        <a:lstStyle/>
        <a:p>
          <a:endParaRPr lang="en-US" sz="3000" b="1"/>
        </a:p>
      </dgm:t>
    </dgm:pt>
    <dgm:pt modelId="{B7964183-0306-4F5D-9256-349EF83EF5A1}" type="sibTrans" cxnId="{BA116D71-23F9-4072-8C6E-DC5D1AC6AD8B}">
      <dgm:prSet/>
      <dgm:spPr/>
      <dgm:t>
        <a:bodyPr/>
        <a:lstStyle/>
        <a:p>
          <a:endParaRPr lang="en-US" sz="3000" b="1"/>
        </a:p>
      </dgm:t>
    </dgm:pt>
    <dgm:pt modelId="{F3E8ED87-FD53-40A9-AF60-21786700CC73}">
      <dgm:prSet custT="1"/>
      <dgm:spPr/>
      <dgm:t>
        <a:bodyPr/>
        <a:lstStyle/>
        <a:p>
          <a:r>
            <a:rPr lang="en-US" sz="3000" b="1"/>
            <a:t>TƯ PHÁP</a:t>
          </a:r>
        </a:p>
      </dgm:t>
    </dgm:pt>
    <dgm:pt modelId="{7718F005-27A6-4EB4-A81B-676A1A0863AD}" type="parTrans" cxnId="{C5EDA695-77E7-4998-BED4-5BDB002A10DF}">
      <dgm:prSet custT="1"/>
      <dgm:spPr/>
      <dgm:t>
        <a:bodyPr/>
        <a:lstStyle/>
        <a:p>
          <a:endParaRPr lang="en-US" sz="3000" b="1"/>
        </a:p>
      </dgm:t>
    </dgm:pt>
    <dgm:pt modelId="{13FB6D7D-77C1-43A4-9CFC-1B70AB60CED9}" type="sibTrans" cxnId="{C5EDA695-77E7-4998-BED4-5BDB002A10DF}">
      <dgm:prSet/>
      <dgm:spPr/>
      <dgm:t>
        <a:bodyPr/>
        <a:lstStyle/>
        <a:p>
          <a:endParaRPr lang="en-US" sz="3000" b="1"/>
        </a:p>
      </dgm:t>
    </dgm:pt>
    <dgm:pt modelId="{8FD4633B-38A1-411F-8436-1921169B01A9}">
      <dgm:prSet custT="1"/>
      <dgm:spPr/>
      <dgm:t>
        <a:bodyPr/>
        <a:lstStyle/>
        <a:p>
          <a:r>
            <a:rPr lang="en-US" sz="3000" b="1"/>
            <a:t>NGÂN SÁCH</a:t>
          </a:r>
        </a:p>
      </dgm:t>
    </dgm:pt>
    <dgm:pt modelId="{64172FF7-DEBB-423A-A336-2039B2109094}" type="parTrans" cxnId="{742BEEC3-5BA2-4643-92DA-65DC71E41F51}">
      <dgm:prSet custT="1"/>
      <dgm:spPr/>
      <dgm:t>
        <a:bodyPr/>
        <a:lstStyle/>
        <a:p>
          <a:endParaRPr lang="en-US" sz="3000" b="1"/>
        </a:p>
      </dgm:t>
    </dgm:pt>
    <dgm:pt modelId="{ADAA74A0-64DE-4EB9-9428-0864613238ED}" type="sibTrans" cxnId="{742BEEC3-5BA2-4643-92DA-65DC71E41F51}">
      <dgm:prSet/>
      <dgm:spPr/>
      <dgm:t>
        <a:bodyPr/>
        <a:lstStyle/>
        <a:p>
          <a:endParaRPr lang="en-US" sz="3000" b="1"/>
        </a:p>
      </dgm:t>
    </dgm:pt>
    <dgm:pt modelId="{6F2086FB-B818-4419-BC7C-3803A89B352C}">
      <dgm:prSet custT="1"/>
      <dgm:spPr/>
      <dgm:t>
        <a:bodyPr/>
        <a:lstStyle/>
        <a:p>
          <a:r>
            <a:rPr lang="en-US" sz="3000" b="1"/>
            <a:t>THUẾ</a:t>
          </a:r>
        </a:p>
      </dgm:t>
    </dgm:pt>
    <dgm:pt modelId="{E8532D0E-E112-4C3A-84C6-3236EA02D873}" type="parTrans" cxnId="{80D90420-0CBB-4ADB-BA76-89BEF88D54F2}">
      <dgm:prSet custT="1"/>
      <dgm:spPr/>
      <dgm:t>
        <a:bodyPr/>
        <a:lstStyle/>
        <a:p>
          <a:endParaRPr lang="en-US" sz="3000" b="1"/>
        </a:p>
      </dgm:t>
    </dgm:pt>
    <dgm:pt modelId="{27435EE6-0FFC-40D7-877D-A52A6E0EBFDB}" type="sibTrans" cxnId="{80D90420-0CBB-4ADB-BA76-89BEF88D54F2}">
      <dgm:prSet/>
      <dgm:spPr/>
      <dgm:t>
        <a:bodyPr/>
        <a:lstStyle/>
        <a:p>
          <a:endParaRPr lang="en-US" sz="3000" b="1"/>
        </a:p>
      </dgm:t>
    </dgm:pt>
    <dgm:pt modelId="{1B365F08-92F9-4B5B-A4C6-952D09263284}">
      <dgm:prSet custT="1"/>
      <dgm:spPr/>
      <dgm:t>
        <a:bodyPr/>
        <a:lstStyle/>
        <a:p>
          <a:r>
            <a:rPr lang="en-US" sz="3000" b="1"/>
            <a:t>HỆ THỐNG TÀI CHÍNH – TÍN DỤNG</a:t>
          </a:r>
        </a:p>
      </dgm:t>
    </dgm:pt>
    <dgm:pt modelId="{473ADDE8-41CD-40D3-849F-6D669397C318}" type="parTrans" cxnId="{A8DA03A0-21D9-4FCF-909D-0FC9688769E7}">
      <dgm:prSet custT="1"/>
      <dgm:spPr/>
      <dgm:t>
        <a:bodyPr/>
        <a:lstStyle/>
        <a:p>
          <a:endParaRPr lang="en-US" sz="3000" b="1"/>
        </a:p>
      </dgm:t>
    </dgm:pt>
    <dgm:pt modelId="{9EE7B5C7-7D74-4337-BEB9-C737DE2CD37A}" type="sibTrans" cxnId="{A8DA03A0-21D9-4FCF-909D-0FC9688769E7}">
      <dgm:prSet/>
      <dgm:spPr/>
      <dgm:t>
        <a:bodyPr/>
        <a:lstStyle/>
        <a:p>
          <a:endParaRPr lang="en-US" sz="3000" b="1"/>
        </a:p>
      </dgm:t>
    </dgm:pt>
    <dgm:pt modelId="{B0D0B8B7-C1EF-4042-89C1-AA62F4838240}">
      <dgm:prSet custT="1"/>
      <dgm:spPr/>
      <dgm:t>
        <a:bodyPr/>
        <a:lstStyle/>
        <a:p>
          <a:r>
            <a:rPr lang="en-US" sz="3000" b="1"/>
            <a:t>KINH TẾ NHÀ NƯỚC</a:t>
          </a:r>
        </a:p>
      </dgm:t>
    </dgm:pt>
    <dgm:pt modelId="{36769078-9961-462B-9DA7-E060A9F94C9C}" type="parTrans" cxnId="{A5DB02CA-C29C-4D14-87E4-FA54AB92B4A0}">
      <dgm:prSet custT="1"/>
      <dgm:spPr/>
      <dgm:t>
        <a:bodyPr/>
        <a:lstStyle/>
        <a:p>
          <a:endParaRPr lang="en-US" sz="3000" b="1"/>
        </a:p>
      </dgm:t>
    </dgm:pt>
    <dgm:pt modelId="{A9A99D56-2978-4134-9E20-2328DEFE33B2}" type="sibTrans" cxnId="{A5DB02CA-C29C-4D14-87E4-FA54AB92B4A0}">
      <dgm:prSet/>
      <dgm:spPr/>
      <dgm:t>
        <a:bodyPr/>
        <a:lstStyle/>
        <a:p>
          <a:endParaRPr lang="en-US" sz="3000" b="1"/>
        </a:p>
      </dgm:t>
    </dgm:pt>
    <dgm:pt modelId="{DF2196B5-714A-407F-B42C-01C039133358}">
      <dgm:prSet custT="1"/>
      <dgm:spPr/>
      <dgm:t>
        <a:bodyPr/>
        <a:lstStyle/>
        <a:p>
          <a:r>
            <a:rPr lang="en-US" sz="3000" b="1"/>
            <a:t>KẾ HOẠCH HÓA</a:t>
          </a:r>
        </a:p>
      </dgm:t>
    </dgm:pt>
    <dgm:pt modelId="{857B4B28-B4DA-430A-9078-636864F15C14}" type="parTrans" cxnId="{AEEF1A9A-8B14-40DA-A1AD-241A2E620476}">
      <dgm:prSet custT="1"/>
      <dgm:spPr/>
      <dgm:t>
        <a:bodyPr/>
        <a:lstStyle/>
        <a:p>
          <a:endParaRPr lang="en-US" sz="3000" b="1"/>
        </a:p>
      </dgm:t>
    </dgm:pt>
    <dgm:pt modelId="{E3FC21A9-E0A0-4478-90DD-F2892D6ED729}" type="sibTrans" cxnId="{AEEF1A9A-8B14-40DA-A1AD-241A2E620476}">
      <dgm:prSet/>
      <dgm:spPr/>
      <dgm:t>
        <a:bodyPr/>
        <a:lstStyle/>
        <a:p>
          <a:endParaRPr lang="en-US" sz="3000" b="1"/>
        </a:p>
      </dgm:t>
    </dgm:pt>
    <dgm:pt modelId="{A2EC4231-7C3D-4044-985F-63A84F99C44E}">
      <dgm:prSet custT="1"/>
      <dgm:spPr/>
      <dgm:t>
        <a:bodyPr/>
        <a:lstStyle/>
        <a:p>
          <a:r>
            <a:rPr lang="en-US" sz="3000" b="1"/>
            <a:t>HƯỚNG DẪN, KIỂM SOÁT, UỐN NẮN</a:t>
          </a:r>
        </a:p>
      </dgm:t>
    </dgm:pt>
    <dgm:pt modelId="{9A5C9C90-5EED-4FD3-B188-88FB5665BB98}" type="parTrans" cxnId="{AE9494C1-682D-4D06-9202-FAD2B4C44563}">
      <dgm:prSet custT="1"/>
      <dgm:spPr/>
      <dgm:t>
        <a:bodyPr/>
        <a:lstStyle/>
        <a:p>
          <a:endParaRPr lang="en-US" sz="3000" b="1"/>
        </a:p>
      </dgm:t>
    </dgm:pt>
    <dgm:pt modelId="{C2C5783A-9F9F-4A01-BBCB-13BEEA6FD011}" type="sibTrans" cxnId="{AE9494C1-682D-4D06-9202-FAD2B4C44563}">
      <dgm:prSet/>
      <dgm:spPr/>
      <dgm:t>
        <a:bodyPr/>
        <a:lstStyle/>
        <a:p>
          <a:endParaRPr lang="en-US" sz="3000" b="1"/>
        </a:p>
      </dgm:t>
    </dgm:pt>
    <dgm:pt modelId="{439E4D81-FE28-4BD7-AD14-CE6637FBB5F1}" type="pres">
      <dgm:prSet presAssocID="{4C1EADC8-F513-4976-B4C4-19E956C1CAA5}" presName="Name0" presStyleCnt="0">
        <dgm:presLayoutVars>
          <dgm:chPref val="1"/>
          <dgm:dir/>
          <dgm:animOne val="branch"/>
          <dgm:animLvl val="lvl"/>
          <dgm:resizeHandles val="exact"/>
        </dgm:presLayoutVars>
      </dgm:prSet>
      <dgm:spPr/>
    </dgm:pt>
    <dgm:pt modelId="{B2FB101A-E1C8-4561-BCBD-2207698AA5FF}" type="pres">
      <dgm:prSet presAssocID="{C05838A5-1781-40A7-92AB-B10DA8F6C297}" presName="root1" presStyleCnt="0"/>
      <dgm:spPr/>
    </dgm:pt>
    <dgm:pt modelId="{386F2AD7-86F5-4C4C-8D0B-50F57ECCB1F0}" type="pres">
      <dgm:prSet presAssocID="{C05838A5-1781-40A7-92AB-B10DA8F6C297}" presName="LevelOneTextNode" presStyleLbl="node0" presStyleIdx="0" presStyleCnt="1" custScaleX="303265" custScaleY="161051">
        <dgm:presLayoutVars>
          <dgm:chPref val="3"/>
        </dgm:presLayoutVars>
      </dgm:prSet>
      <dgm:spPr/>
    </dgm:pt>
    <dgm:pt modelId="{3F2EB625-E0D5-4AE8-BA0D-E315EE372C1A}" type="pres">
      <dgm:prSet presAssocID="{C05838A5-1781-40A7-92AB-B10DA8F6C297}" presName="level2hierChild" presStyleCnt="0"/>
      <dgm:spPr/>
    </dgm:pt>
    <dgm:pt modelId="{7FC8EDBD-F7F6-403B-8598-A42051B04A87}" type="pres">
      <dgm:prSet presAssocID="{E95279A0-EBD0-429C-97CB-616BF7438999}" presName="conn2-1" presStyleLbl="parChTrans1D2" presStyleIdx="0" presStyleCnt="3" custScaleX="2000000"/>
      <dgm:spPr/>
    </dgm:pt>
    <dgm:pt modelId="{83394D86-8ED0-4133-8741-678485F36C78}" type="pres">
      <dgm:prSet presAssocID="{E95279A0-EBD0-429C-97CB-616BF7438999}" presName="connTx" presStyleLbl="parChTrans1D2" presStyleIdx="0" presStyleCnt="3"/>
      <dgm:spPr/>
    </dgm:pt>
    <dgm:pt modelId="{E50E74D0-A66D-4A12-AE92-50A48F43F5A6}" type="pres">
      <dgm:prSet presAssocID="{BAD6C9A8-9215-4189-B16F-3AF12DB5A95D}" presName="root2" presStyleCnt="0"/>
      <dgm:spPr/>
    </dgm:pt>
    <dgm:pt modelId="{8A8B4251-AB2B-4697-A696-66DADDC6EEE3}" type="pres">
      <dgm:prSet presAssocID="{BAD6C9A8-9215-4189-B16F-3AF12DB5A95D}" presName="LevelTwoTextNode" presStyleLbl="node2" presStyleIdx="0" presStyleCnt="3" custScaleX="339597" custScaleY="161051">
        <dgm:presLayoutVars>
          <dgm:chPref val="3"/>
        </dgm:presLayoutVars>
      </dgm:prSet>
      <dgm:spPr/>
    </dgm:pt>
    <dgm:pt modelId="{C8B1E763-B19B-4672-ACFB-9E6A81228567}" type="pres">
      <dgm:prSet presAssocID="{BAD6C9A8-9215-4189-B16F-3AF12DB5A95D}" presName="level3hierChild" presStyleCnt="0"/>
      <dgm:spPr/>
    </dgm:pt>
    <dgm:pt modelId="{E37792D5-C95D-4AEB-A205-3151249DB87F}" type="pres">
      <dgm:prSet presAssocID="{C013EA66-C165-4C48-892C-FA215A4A043E}" presName="conn2-1" presStyleLbl="parChTrans1D3" presStyleIdx="0" presStyleCnt="9" custScaleX="2000000"/>
      <dgm:spPr/>
    </dgm:pt>
    <dgm:pt modelId="{7CED293A-0844-40CF-A534-B934E92751A9}" type="pres">
      <dgm:prSet presAssocID="{C013EA66-C165-4C48-892C-FA215A4A043E}" presName="connTx" presStyleLbl="parChTrans1D3" presStyleIdx="0" presStyleCnt="9"/>
      <dgm:spPr/>
    </dgm:pt>
    <dgm:pt modelId="{DBBDE352-3EBA-4B3E-8BEF-6ED1353C1279}" type="pres">
      <dgm:prSet presAssocID="{4876E77F-4376-4CB9-BD68-5F518B4580A2}" presName="root2" presStyleCnt="0"/>
      <dgm:spPr/>
    </dgm:pt>
    <dgm:pt modelId="{106D815B-C6D9-4C61-A62C-CE5B2E84A06F}" type="pres">
      <dgm:prSet presAssocID="{4876E77F-4376-4CB9-BD68-5F518B4580A2}" presName="LevelTwoTextNode" presStyleLbl="node3" presStyleIdx="0" presStyleCnt="9" custScaleX="303265" custScaleY="161051">
        <dgm:presLayoutVars>
          <dgm:chPref val="3"/>
        </dgm:presLayoutVars>
      </dgm:prSet>
      <dgm:spPr/>
    </dgm:pt>
    <dgm:pt modelId="{AE70035D-F0CF-43DC-98F4-60C2B678BD4C}" type="pres">
      <dgm:prSet presAssocID="{4876E77F-4376-4CB9-BD68-5F518B4580A2}" presName="level3hierChild" presStyleCnt="0"/>
      <dgm:spPr/>
    </dgm:pt>
    <dgm:pt modelId="{4FF0A174-5F57-46C4-8FE1-4ED865F96890}" type="pres">
      <dgm:prSet presAssocID="{5DF1AA21-F6DB-4EAB-8E43-63391C6FEE0A}" presName="conn2-1" presStyleLbl="parChTrans1D3" presStyleIdx="1" presStyleCnt="9" custScaleX="2000000"/>
      <dgm:spPr/>
    </dgm:pt>
    <dgm:pt modelId="{8AB8D9B0-0AF1-437A-BB2E-3A220FE8EACD}" type="pres">
      <dgm:prSet presAssocID="{5DF1AA21-F6DB-4EAB-8E43-63391C6FEE0A}" presName="connTx" presStyleLbl="parChTrans1D3" presStyleIdx="1" presStyleCnt="9"/>
      <dgm:spPr/>
    </dgm:pt>
    <dgm:pt modelId="{EFA8EB90-4244-44A0-9BDF-21EE50D682DF}" type="pres">
      <dgm:prSet presAssocID="{97D45687-AE2A-45ED-9691-6637FF86FB9B}" presName="root2" presStyleCnt="0"/>
      <dgm:spPr/>
    </dgm:pt>
    <dgm:pt modelId="{829DC0BB-5383-469C-90BD-A3E96D6CC566}" type="pres">
      <dgm:prSet presAssocID="{97D45687-AE2A-45ED-9691-6637FF86FB9B}" presName="LevelTwoTextNode" presStyleLbl="node3" presStyleIdx="1" presStyleCnt="9" custScaleX="303265" custScaleY="161051">
        <dgm:presLayoutVars>
          <dgm:chPref val="3"/>
        </dgm:presLayoutVars>
      </dgm:prSet>
      <dgm:spPr/>
    </dgm:pt>
    <dgm:pt modelId="{7672CB60-31CD-4C5B-8F87-BDC549A28C80}" type="pres">
      <dgm:prSet presAssocID="{97D45687-AE2A-45ED-9691-6637FF86FB9B}" presName="level3hierChild" presStyleCnt="0"/>
      <dgm:spPr/>
    </dgm:pt>
    <dgm:pt modelId="{737BBFBE-1DC7-48F8-8C78-3C33674565F7}" type="pres">
      <dgm:prSet presAssocID="{7718F005-27A6-4EB4-A81B-676A1A0863AD}" presName="conn2-1" presStyleLbl="parChTrans1D3" presStyleIdx="2" presStyleCnt="9" custScaleX="2000000"/>
      <dgm:spPr/>
    </dgm:pt>
    <dgm:pt modelId="{6B46CACF-8E4A-4AD4-8754-3FF643D0299C}" type="pres">
      <dgm:prSet presAssocID="{7718F005-27A6-4EB4-A81B-676A1A0863AD}" presName="connTx" presStyleLbl="parChTrans1D3" presStyleIdx="2" presStyleCnt="9"/>
      <dgm:spPr/>
    </dgm:pt>
    <dgm:pt modelId="{05797FDE-F4D1-404E-96A7-3BE33FFF4CA3}" type="pres">
      <dgm:prSet presAssocID="{F3E8ED87-FD53-40A9-AF60-21786700CC73}" presName="root2" presStyleCnt="0"/>
      <dgm:spPr/>
    </dgm:pt>
    <dgm:pt modelId="{2A013329-5D57-4AE2-AABD-D52C371902C1}" type="pres">
      <dgm:prSet presAssocID="{F3E8ED87-FD53-40A9-AF60-21786700CC73}" presName="LevelTwoTextNode" presStyleLbl="node3" presStyleIdx="2" presStyleCnt="9" custScaleX="303265" custScaleY="161051">
        <dgm:presLayoutVars>
          <dgm:chPref val="3"/>
        </dgm:presLayoutVars>
      </dgm:prSet>
      <dgm:spPr/>
    </dgm:pt>
    <dgm:pt modelId="{98DEEA21-2F3B-4AB2-BE84-8B27C5E980BC}" type="pres">
      <dgm:prSet presAssocID="{F3E8ED87-FD53-40A9-AF60-21786700CC73}" presName="level3hierChild" presStyleCnt="0"/>
      <dgm:spPr/>
    </dgm:pt>
    <dgm:pt modelId="{752CC699-4BC0-45D6-863A-937402722E1E}" type="pres">
      <dgm:prSet presAssocID="{C466FBFD-37E6-438D-AE5C-AABB0BC4C37F}" presName="conn2-1" presStyleLbl="parChTrans1D2" presStyleIdx="1" presStyleCnt="3" custScaleX="2000000"/>
      <dgm:spPr/>
    </dgm:pt>
    <dgm:pt modelId="{2DEA3DFB-7EBA-451E-9B23-473CC754F0D5}" type="pres">
      <dgm:prSet presAssocID="{C466FBFD-37E6-438D-AE5C-AABB0BC4C37F}" presName="connTx" presStyleLbl="parChTrans1D2" presStyleIdx="1" presStyleCnt="3"/>
      <dgm:spPr/>
    </dgm:pt>
    <dgm:pt modelId="{3FC5BCC8-6ABF-469B-B214-39D348468D6F}" type="pres">
      <dgm:prSet presAssocID="{7DDA23F5-308D-4342-92AC-CCE1EC2E3460}" presName="root2" presStyleCnt="0"/>
      <dgm:spPr/>
    </dgm:pt>
    <dgm:pt modelId="{B1581D8B-C619-4C29-A94C-9F581EB24443}" type="pres">
      <dgm:prSet presAssocID="{7DDA23F5-308D-4342-92AC-CCE1EC2E3460}" presName="LevelTwoTextNode" presStyleLbl="node2" presStyleIdx="1" presStyleCnt="3" custScaleX="339597" custScaleY="161051">
        <dgm:presLayoutVars>
          <dgm:chPref val="3"/>
        </dgm:presLayoutVars>
      </dgm:prSet>
      <dgm:spPr/>
    </dgm:pt>
    <dgm:pt modelId="{9C69F4D8-C37B-4299-9CD4-96B254D0BCB9}" type="pres">
      <dgm:prSet presAssocID="{7DDA23F5-308D-4342-92AC-CCE1EC2E3460}" presName="level3hierChild" presStyleCnt="0"/>
      <dgm:spPr/>
    </dgm:pt>
    <dgm:pt modelId="{85B236E3-0F33-48CE-A0BF-E37EF53653EC}" type="pres">
      <dgm:prSet presAssocID="{64172FF7-DEBB-423A-A336-2039B2109094}" presName="conn2-1" presStyleLbl="parChTrans1D3" presStyleIdx="3" presStyleCnt="9" custScaleX="2000000"/>
      <dgm:spPr/>
    </dgm:pt>
    <dgm:pt modelId="{248FD55D-337E-435D-962F-6C12D65004BB}" type="pres">
      <dgm:prSet presAssocID="{64172FF7-DEBB-423A-A336-2039B2109094}" presName="connTx" presStyleLbl="parChTrans1D3" presStyleIdx="3" presStyleCnt="9"/>
      <dgm:spPr/>
    </dgm:pt>
    <dgm:pt modelId="{A670B7F0-F1CE-4B61-8C69-66164B46FF13}" type="pres">
      <dgm:prSet presAssocID="{8FD4633B-38A1-411F-8436-1921169B01A9}" presName="root2" presStyleCnt="0"/>
      <dgm:spPr/>
    </dgm:pt>
    <dgm:pt modelId="{30432C7C-ACA0-4322-AA88-5E3EE0AEE450}" type="pres">
      <dgm:prSet presAssocID="{8FD4633B-38A1-411F-8436-1921169B01A9}" presName="LevelTwoTextNode" presStyleLbl="node3" presStyleIdx="3" presStyleCnt="9" custScaleX="303265" custScaleY="161051">
        <dgm:presLayoutVars>
          <dgm:chPref val="3"/>
        </dgm:presLayoutVars>
      </dgm:prSet>
      <dgm:spPr/>
    </dgm:pt>
    <dgm:pt modelId="{58D852CA-4F57-430D-9B23-D9D9F3557C63}" type="pres">
      <dgm:prSet presAssocID="{8FD4633B-38A1-411F-8436-1921169B01A9}" presName="level3hierChild" presStyleCnt="0"/>
      <dgm:spPr/>
    </dgm:pt>
    <dgm:pt modelId="{CB2162F0-A694-4211-904C-EDC5DE013051}" type="pres">
      <dgm:prSet presAssocID="{E8532D0E-E112-4C3A-84C6-3236EA02D873}" presName="conn2-1" presStyleLbl="parChTrans1D3" presStyleIdx="4" presStyleCnt="9" custScaleX="2000000"/>
      <dgm:spPr/>
    </dgm:pt>
    <dgm:pt modelId="{7B3D1FD4-EF71-4E29-90FC-AE077330D3A8}" type="pres">
      <dgm:prSet presAssocID="{E8532D0E-E112-4C3A-84C6-3236EA02D873}" presName="connTx" presStyleLbl="parChTrans1D3" presStyleIdx="4" presStyleCnt="9"/>
      <dgm:spPr/>
    </dgm:pt>
    <dgm:pt modelId="{C14AC598-B3F1-4497-B667-90AFAAC65590}" type="pres">
      <dgm:prSet presAssocID="{6F2086FB-B818-4419-BC7C-3803A89B352C}" presName="root2" presStyleCnt="0"/>
      <dgm:spPr/>
    </dgm:pt>
    <dgm:pt modelId="{69CD39FF-EE74-4F23-9915-464FBF601846}" type="pres">
      <dgm:prSet presAssocID="{6F2086FB-B818-4419-BC7C-3803A89B352C}" presName="LevelTwoTextNode" presStyleLbl="node3" presStyleIdx="4" presStyleCnt="9" custScaleX="303265" custScaleY="161051">
        <dgm:presLayoutVars>
          <dgm:chPref val="3"/>
        </dgm:presLayoutVars>
      </dgm:prSet>
      <dgm:spPr/>
    </dgm:pt>
    <dgm:pt modelId="{99616D40-6C1A-4128-96E1-23135D2593B5}" type="pres">
      <dgm:prSet presAssocID="{6F2086FB-B818-4419-BC7C-3803A89B352C}" presName="level3hierChild" presStyleCnt="0"/>
      <dgm:spPr/>
    </dgm:pt>
    <dgm:pt modelId="{A23A699E-6A8B-4106-81D4-D00A6A3B8DDD}" type="pres">
      <dgm:prSet presAssocID="{473ADDE8-41CD-40D3-849F-6D669397C318}" presName="conn2-1" presStyleLbl="parChTrans1D3" presStyleIdx="5" presStyleCnt="9" custScaleX="2000000"/>
      <dgm:spPr/>
    </dgm:pt>
    <dgm:pt modelId="{81D5EAD4-AEF0-4760-A64A-9B54257783C2}" type="pres">
      <dgm:prSet presAssocID="{473ADDE8-41CD-40D3-849F-6D669397C318}" presName="connTx" presStyleLbl="parChTrans1D3" presStyleIdx="5" presStyleCnt="9"/>
      <dgm:spPr/>
    </dgm:pt>
    <dgm:pt modelId="{0D2E64C8-4C17-4441-88BE-18E3A6E513B5}" type="pres">
      <dgm:prSet presAssocID="{1B365F08-92F9-4B5B-A4C6-952D09263284}" presName="root2" presStyleCnt="0"/>
      <dgm:spPr/>
    </dgm:pt>
    <dgm:pt modelId="{EA1D79BB-6527-4FE4-86CD-92129424F723}" type="pres">
      <dgm:prSet presAssocID="{1B365F08-92F9-4B5B-A4C6-952D09263284}" presName="LevelTwoTextNode" presStyleLbl="node3" presStyleIdx="5" presStyleCnt="9" custScaleX="303265" custScaleY="161051">
        <dgm:presLayoutVars>
          <dgm:chPref val="3"/>
        </dgm:presLayoutVars>
      </dgm:prSet>
      <dgm:spPr/>
    </dgm:pt>
    <dgm:pt modelId="{389699B1-D9E8-48F6-862D-42FA7EFF0D7B}" type="pres">
      <dgm:prSet presAssocID="{1B365F08-92F9-4B5B-A4C6-952D09263284}" presName="level3hierChild" presStyleCnt="0"/>
      <dgm:spPr/>
    </dgm:pt>
    <dgm:pt modelId="{2F23FAAD-0622-43E1-BE80-DAC28DCF2A10}" type="pres">
      <dgm:prSet presAssocID="{36769078-9961-462B-9DA7-E060A9F94C9C}" presName="conn2-1" presStyleLbl="parChTrans1D3" presStyleIdx="6" presStyleCnt="9" custScaleX="2000000"/>
      <dgm:spPr/>
    </dgm:pt>
    <dgm:pt modelId="{51E67F81-0E18-446C-881C-BCC5F1B5793A}" type="pres">
      <dgm:prSet presAssocID="{36769078-9961-462B-9DA7-E060A9F94C9C}" presName="connTx" presStyleLbl="parChTrans1D3" presStyleIdx="6" presStyleCnt="9"/>
      <dgm:spPr/>
    </dgm:pt>
    <dgm:pt modelId="{BF3A1FF1-7BC8-4D8B-AD41-AA84A914A063}" type="pres">
      <dgm:prSet presAssocID="{B0D0B8B7-C1EF-4042-89C1-AA62F4838240}" presName="root2" presStyleCnt="0"/>
      <dgm:spPr/>
    </dgm:pt>
    <dgm:pt modelId="{BEE721AA-A677-4B6E-9B43-ACDF1BC8CF99}" type="pres">
      <dgm:prSet presAssocID="{B0D0B8B7-C1EF-4042-89C1-AA62F4838240}" presName="LevelTwoTextNode" presStyleLbl="node3" presStyleIdx="6" presStyleCnt="9" custScaleX="303265" custScaleY="161051">
        <dgm:presLayoutVars>
          <dgm:chPref val="3"/>
        </dgm:presLayoutVars>
      </dgm:prSet>
      <dgm:spPr/>
    </dgm:pt>
    <dgm:pt modelId="{99303FF6-68DA-4D21-AF25-39B79920E640}" type="pres">
      <dgm:prSet presAssocID="{B0D0B8B7-C1EF-4042-89C1-AA62F4838240}" presName="level3hierChild" presStyleCnt="0"/>
      <dgm:spPr/>
    </dgm:pt>
    <dgm:pt modelId="{202AAA00-B96E-47DA-98DA-49988B0C1AC4}" type="pres">
      <dgm:prSet presAssocID="{857B4B28-B4DA-430A-9078-636864F15C14}" presName="conn2-1" presStyleLbl="parChTrans1D3" presStyleIdx="7" presStyleCnt="9" custScaleX="2000000"/>
      <dgm:spPr/>
    </dgm:pt>
    <dgm:pt modelId="{E842E5A5-9715-4609-8F87-B52887982D59}" type="pres">
      <dgm:prSet presAssocID="{857B4B28-B4DA-430A-9078-636864F15C14}" presName="connTx" presStyleLbl="parChTrans1D3" presStyleIdx="7" presStyleCnt="9"/>
      <dgm:spPr/>
    </dgm:pt>
    <dgm:pt modelId="{BE4885E6-936C-4D7B-A545-44B424F22BDE}" type="pres">
      <dgm:prSet presAssocID="{DF2196B5-714A-407F-B42C-01C039133358}" presName="root2" presStyleCnt="0"/>
      <dgm:spPr/>
    </dgm:pt>
    <dgm:pt modelId="{1E86BD39-788C-45BE-BF72-AB3C479F9A91}" type="pres">
      <dgm:prSet presAssocID="{DF2196B5-714A-407F-B42C-01C039133358}" presName="LevelTwoTextNode" presStyleLbl="node3" presStyleIdx="7" presStyleCnt="9" custScaleX="303265" custScaleY="161051">
        <dgm:presLayoutVars>
          <dgm:chPref val="3"/>
        </dgm:presLayoutVars>
      </dgm:prSet>
      <dgm:spPr/>
    </dgm:pt>
    <dgm:pt modelId="{7458E6D2-AA0A-48BA-8522-81C4802A9FD8}" type="pres">
      <dgm:prSet presAssocID="{DF2196B5-714A-407F-B42C-01C039133358}" presName="level3hierChild" presStyleCnt="0"/>
      <dgm:spPr/>
    </dgm:pt>
    <dgm:pt modelId="{2396F01D-80D5-4C4D-BD98-FE78B59928F9}" type="pres">
      <dgm:prSet presAssocID="{92EE572F-2CAB-4BE8-A061-E7A500CCEB99}" presName="conn2-1" presStyleLbl="parChTrans1D2" presStyleIdx="2" presStyleCnt="3" custScaleX="2000000"/>
      <dgm:spPr/>
    </dgm:pt>
    <dgm:pt modelId="{575F9B19-F2DD-40C5-94FF-8ADD1EC48AD4}" type="pres">
      <dgm:prSet presAssocID="{92EE572F-2CAB-4BE8-A061-E7A500CCEB99}" presName="connTx" presStyleLbl="parChTrans1D2" presStyleIdx="2" presStyleCnt="3"/>
      <dgm:spPr/>
    </dgm:pt>
    <dgm:pt modelId="{B27719C2-32BC-4194-BF09-F3D3E2A5421C}" type="pres">
      <dgm:prSet presAssocID="{AC874BFC-75AF-43E1-9914-4627BD6D4F29}" presName="root2" presStyleCnt="0"/>
      <dgm:spPr/>
    </dgm:pt>
    <dgm:pt modelId="{91E3160B-5D3C-4F0F-81B4-623B81C72242}" type="pres">
      <dgm:prSet presAssocID="{AC874BFC-75AF-43E1-9914-4627BD6D4F29}" presName="LevelTwoTextNode" presStyleLbl="node2" presStyleIdx="2" presStyleCnt="3" custScaleX="339597" custScaleY="161051">
        <dgm:presLayoutVars>
          <dgm:chPref val="3"/>
        </dgm:presLayoutVars>
      </dgm:prSet>
      <dgm:spPr/>
    </dgm:pt>
    <dgm:pt modelId="{ABE30095-A1A7-424A-BCB9-0C9DB915B397}" type="pres">
      <dgm:prSet presAssocID="{AC874BFC-75AF-43E1-9914-4627BD6D4F29}" presName="level3hierChild" presStyleCnt="0"/>
      <dgm:spPr/>
    </dgm:pt>
    <dgm:pt modelId="{03F38FDC-15A8-49A1-BE63-4C784875B641}" type="pres">
      <dgm:prSet presAssocID="{9A5C9C90-5EED-4FD3-B188-88FB5665BB98}" presName="conn2-1" presStyleLbl="parChTrans1D3" presStyleIdx="8" presStyleCnt="9" custScaleX="2000000"/>
      <dgm:spPr/>
    </dgm:pt>
    <dgm:pt modelId="{7A53AC21-90EB-4D90-8AB0-E0C2F1F3DD24}" type="pres">
      <dgm:prSet presAssocID="{9A5C9C90-5EED-4FD3-B188-88FB5665BB98}" presName="connTx" presStyleLbl="parChTrans1D3" presStyleIdx="8" presStyleCnt="9"/>
      <dgm:spPr/>
    </dgm:pt>
    <dgm:pt modelId="{1020DDF7-725B-4901-A803-6557A06384A5}" type="pres">
      <dgm:prSet presAssocID="{A2EC4231-7C3D-4044-985F-63A84F99C44E}" presName="root2" presStyleCnt="0"/>
      <dgm:spPr/>
    </dgm:pt>
    <dgm:pt modelId="{02BD1D8F-CE8D-4F77-A6C2-879DD37BD18B}" type="pres">
      <dgm:prSet presAssocID="{A2EC4231-7C3D-4044-985F-63A84F99C44E}" presName="LevelTwoTextNode" presStyleLbl="node3" presStyleIdx="8" presStyleCnt="9" custScaleX="303265" custScaleY="161051">
        <dgm:presLayoutVars>
          <dgm:chPref val="3"/>
        </dgm:presLayoutVars>
      </dgm:prSet>
      <dgm:spPr/>
    </dgm:pt>
    <dgm:pt modelId="{3A28A90D-0D66-412C-80DF-A2F0C6925309}" type="pres">
      <dgm:prSet presAssocID="{A2EC4231-7C3D-4044-985F-63A84F99C44E}" presName="level3hierChild" presStyleCnt="0"/>
      <dgm:spPr/>
    </dgm:pt>
  </dgm:ptLst>
  <dgm:cxnLst>
    <dgm:cxn modelId="{0D702104-5F79-4F8C-A804-B1CA5B670445}" type="presOf" srcId="{7718F005-27A6-4EB4-A81B-676A1A0863AD}" destId="{6B46CACF-8E4A-4AD4-8754-3FF643D0299C}" srcOrd="1" destOrd="0" presId="urn:microsoft.com/office/officeart/2008/layout/HorizontalMultiLevelHierarchy"/>
    <dgm:cxn modelId="{A4163B11-4AF3-4E00-9285-5EECAC90A6FD}" type="presOf" srcId="{E8532D0E-E112-4C3A-84C6-3236EA02D873}" destId="{7B3D1FD4-EF71-4E29-90FC-AE077330D3A8}" srcOrd="1" destOrd="0" presId="urn:microsoft.com/office/officeart/2008/layout/HorizontalMultiLevelHierarchy"/>
    <dgm:cxn modelId="{297D9619-BC14-4C5E-866B-46E77B36066E}" type="presOf" srcId="{473ADDE8-41CD-40D3-849F-6D669397C318}" destId="{A23A699E-6A8B-4106-81D4-D00A6A3B8DDD}" srcOrd="0" destOrd="0" presId="urn:microsoft.com/office/officeart/2008/layout/HorizontalMultiLevelHierarchy"/>
    <dgm:cxn modelId="{80D90420-0CBB-4ADB-BA76-89BEF88D54F2}" srcId="{7DDA23F5-308D-4342-92AC-CCE1EC2E3460}" destId="{6F2086FB-B818-4419-BC7C-3803A89B352C}" srcOrd="1" destOrd="0" parTransId="{E8532D0E-E112-4C3A-84C6-3236EA02D873}" sibTransId="{27435EE6-0FFC-40D7-877D-A52A6E0EBFDB}"/>
    <dgm:cxn modelId="{B366E420-171F-4508-A7A9-CEF347C012A0}" type="presOf" srcId="{C466FBFD-37E6-438D-AE5C-AABB0BC4C37F}" destId="{2DEA3DFB-7EBA-451E-9B23-473CC754F0D5}" srcOrd="1" destOrd="0" presId="urn:microsoft.com/office/officeart/2008/layout/HorizontalMultiLevelHierarchy"/>
    <dgm:cxn modelId="{182A1829-9CF3-425D-84A0-8BCAF3526C4B}" type="presOf" srcId="{C013EA66-C165-4C48-892C-FA215A4A043E}" destId="{7CED293A-0844-40CF-A534-B934E92751A9}" srcOrd="1" destOrd="0" presId="urn:microsoft.com/office/officeart/2008/layout/HorizontalMultiLevelHierarchy"/>
    <dgm:cxn modelId="{D846CE2C-60AE-44A4-AC7D-02EC70715B5A}" type="presOf" srcId="{92EE572F-2CAB-4BE8-A061-E7A500CCEB99}" destId="{575F9B19-F2DD-40C5-94FF-8ADD1EC48AD4}" srcOrd="1" destOrd="0" presId="urn:microsoft.com/office/officeart/2008/layout/HorizontalMultiLevelHierarchy"/>
    <dgm:cxn modelId="{D79DED30-2769-4267-8FB3-31F42135CD30}" type="presOf" srcId="{AC874BFC-75AF-43E1-9914-4627BD6D4F29}" destId="{91E3160B-5D3C-4F0F-81B4-623B81C72242}" srcOrd="0" destOrd="0" presId="urn:microsoft.com/office/officeart/2008/layout/HorizontalMultiLevelHierarchy"/>
    <dgm:cxn modelId="{EA922836-D058-4438-9EBB-6AAE3F8D353B}" type="presOf" srcId="{C05838A5-1781-40A7-92AB-B10DA8F6C297}" destId="{386F2AD7-86F5-4C4C-8D0B-50F57ECCB1F0}" srcOrd="0" destOrd="0" presId="urn:microsoft.com/office/officeart/2008/layout/HorizontalMultiLevelHierarchy"/>
    <dgm:cxn modelId="{B64C5839-87DF-43E4-803D-EF4B88F117F0}" type="presOf" srcId="{C466FBFD-37E6-438D-AE5C-AABB0BC4C37F}" destId="{752CC699-4BC0-45D6-863A-937402722E1E}" srcOrd="0" destOrd="0" presId="urn:microsoft.com/office/officeart/2008/layout/HorizontalMultiLevelHierarchy"/>
    <dgm:cxn modelId="{E63AED62-74B9-4336-B4FE-BBA1251F968D}" type="presOf" srcId="{E95279A0-EBD0-429C-97CB-616BF7438999}" destId="{7FC8EDBD-F7F6-403B-8598-A42051B04A87}" srcOrd="0" destOrd="0" presId="urn:microsoft.com/office/officeart/2008/layout/HorizontalMultiLevelHierarchy"/>
    <dgm:cxn modelId="{C8945963-3C05-40C5-B408-B5725494D05B}" type="presOf" srcId="{BAD6C9A8-9215-4189-B16F-3AF12DB5A95D}" destId="{8A8B4251-AB2B-4697-A696-66DADDC6EEE3}" srcOrd="0" destOrd="0" presId="urn:microsoft.com/office/officeart/2008/layout/HorizontalMultiLevelHierarchy"/>
    <dgm:cxn modelId="{7B958848-D6DE-4169-B22D-DA17B64587C3}" type="presOf" srcId="{857B4B28-B4DA-430A-9078-636864F15C14}" destId="{E842E5A5-9715-4609-8F87-B52887982D59}" srcOrd="1" destOrd="0" presId="urn:microsoft.com/office/officeart/2008/layout/HorizontalMultiLevelHierarchy"/>
    <dgm:cxn modelId="{6279F248-12FE-419E-AB75-AEC1EC52EDB1}" type="presOf" srcId="{5DF1AA21-F6DB-4EAB-8E43-63391C6FEE0A}" destId="{4FF0A174-5F57-46C4-8FE1-4ED865F96890}" srcOrd="0" destOrd="0" presId="urn:microsoft.com/office/officeart/2008/layout/HorizontalMultiLevelHierarchy"/>
    <dgm:cxn modelId="{1CA67B69-06B3-4383-BD3F-7FC65A731F9B}" type="presOf" srcId="{92EE572F-2CAB-4BE8-A061-E7A500CCEB99}" destId="{2396F01D-80D5-4C4D-BD98-FE78B59928F9}" srcOrd="0" destOrd="0" presId="urn:microsoft.com/office/officeart/2008/layout/HorizontalMultiLevelHierarchy"/>
    <dgm:cxn modelId="{22C9E249-C97C-481A-ACCE-9EA56B46C97F}" type="presOf" srcId="{E8532D0E-E112-4C3A-84C6-3236EA02D873}" destId="{CB2162F0-A694-4211-904C-EDC5DE013051}" srcOrd="0" destOrd="0" presId="urn:microsoft.com/office/officeart/2008/layout/HorizontalMultiLevelHierarchy"/>
    <dgm:cxn modelId="{ABC19D50-2A8A-41AA-8F7B-8E0B95BCBFCB}" type="presOf" srcId="{A2EC4231-7C3D-4044-985F-63A84F99C44E}" destId="{02BD1D8F-CE8D-4F77-A6C2-879DD37BD18B}" srcOrd="0" destOrd="0" presId="urn:microsoft.com/office/officeart/2008/layout/HorizontalMultiLevelHierarchy"/>
    <dgm:cxn modelId="{BA116D71-23F9-4072-8C6E-DC5D1AC6AD8B}" srcId="{BAD6C9A8-9215-4189-B16F-3AF12DB5A95D}" destId="{97D45687-AE2A-45ED-9691-6637FF86FB9B}" srcOrd="1" destOrd="0" parTransId="{5DF1AA21-F6DB-4EAB-8E43-63391C6FEE0A}" sibTransId="{B7964183-0306-4F5D-9256-349EF83EF5A1}"/>
    <dgm:cxn modelId="{71D68671-1B8F-419B-827C-AF748CC09DBD}" type="presOf" srcId="{857B4B28-B4DA-430A-9078-636864F15C14}" destId="{202AAA00-B96E-47DA-98DA-49988B0C1AC4}" srcOrd="0" destOrd="0" presId="urn:microsoft.com/office/officeart/2008/layout/HorizontalMultiLevelHierarchy"/>
    <dgm:cxn modelId="{D027CE51-5385-4BAD-90B6-869388182E64}" srcId="{C05838A5-1781-40A7-92AB-B10DA8F6C297}" destId="{BAD6C9A8-9215-4189-B16F-3AF12DB5A95D}" srcOrd="0" destOrd="0" parTransId="{E95279A0-EBD0-429C-97CB-616BF7438999}" sibTransId="{6D112994-55DF-4894-8974-36D9762F8C86}"/>
    <dgm:cxn modelId="{20241D77-7B89-4DC1-8A1C-7A5631CEE06E}" type="presOf" srcId="{B0D0B8B7-C1EF-4042-89C1-AA62F4838240}" destId="{BEE721AA-A677-4B6E-9B43-ACDF1BC8CF99}" srcOrd="0" destOrd="0" presId="urn:microsoft.com/office/officeart/2008/layout/HorizontalMultiLevelHierarchy"/>
    <dgm:cxn modelId="{86683958-443A-4D15-AAB9-3D1A393454C5}" type="presOf" srcId="{F3E8ED87-FD53-40A9-AF60-21786700CC73}" destId="{2A013329-5D57-4AE2-AABD-D52C371902C1}" srcOrd="0" destOrd="0" presId="urn:microsoft.com/office/officeart/2008/layout/HorizontalMultiLevelHierarchy"/>
    <dgm:cxn modelId="{98EC4E58-8699-41A6-B16B-6E9658437A4B}" type="presOf" srcId="{9A5C9C90-5EED-4FD3-B188-88FB5665BB98}" destId="{7A53AC21-90EB-4D90-8AB0-E0C2F1F3DD24}" srcOrd="1" destOrd="0" presId="urn:microsoft.com/office/officeart/2008/layout/HorizontalMultiLevelHierarchy"/>
    <dgm:cxn modelId="{5EC65558-7E8D-4221-B7B9-DD7B86371C1B}" type="presOf" srcId="{5DF1AA21-F6DB-4EAB-8E43-63391C6FEE0A}" destId="{8AB8D9B0-0AF1-437A-BB2E-3A220FE8EACD}" srcOrd="1" destOrd="0" presId="urn:microsoft.com/office/officeart/2008/layout/HorizontalMultiLevelHierarchy"/>
    <dgm:cxn modelId="{9133AF5A-30DC-4A54-A231-8F2B23288664}" type="presOf" srcId="{64172FF7-DEBB-423A-A336-2039B2109094}" destId="{248FD55D-337E-435D-962F-6C12D65004BB}" srcOrd="1" destOrd="0" presId="urn:microsoft.com/office/officeart/2008/layout/HorizontalMultiLevelHierarchy"/>
    <dgm:cxn modelId="{CA58C67B-1101-4080-9AEC-E6D9DBF968BA}" type="presOf" srcId="{473ADDE8-41CD-40D3-849F-6D669397C318}" destId="{81D5EAD4-AEF0-4760-A64A-9B54257783C2}" srcOrd="1" destOrd="0" presId="urn:microsoft.com/office/officeart/2008/layout/HorizontalMultiLevelHierarchy"/>
    <dgm:cxn modelId="{0222827F-CECB-4021-A698-9D2008E78808}" type="presOf" srcId="{36769078-9961-462B-9DA7-E060A9F94C9C}" destId="{51E67F81-0E18-446C-881C-BCC5F1B5793A}" srcOrd="1" destOrd="0" presId="urn:microsoft.com/office/officeart/2008/layout/HorizontalMultiLevelHierarchy"/>
    <dgm:cxn modelId="{499D3080-C690-4DE3-9348-1BD4E9E02449}" type="presOf" srcId="{DF2196B5-714A-407F-B42C-01C039133358}" destId="{1E86BD39-788C-45BE-BF72-AB3C479F9A91}" srcOrd="0" destOrd="0" presId="urn:microsoft.com/office/officeart/2008/layout/HorizontalMultiLevelHierarchy"/>
    <dgm:cxn modelId="{3EE6F282-BF0E-4281-A2DD-ADE2EFC50212}" srcId="{C05838A5-1781-40A7-92AB-B10DA8F6C297}" destId="{7DDA23F5-308D-4342-92AC-CCE1EC2E3460}" srcOrd="1" destOrd="0" parTransId="{C466FBFD-37E6-438D-AE5C-AABB0BC4C37F}" sibTransId="{01EE7158-C1BE-48F0-AD5F-0659014CBC2E}"/>
    <dgm:cxn modelId="{C9FA1783-1960-4F32-9379-3D3E2B8E5F5C}" type="presOf" srcId="{36769078-9961-462B-9DA7-E060A9F94C9C}" destId="{2F23FAAD-0622-43E1-BE80-DAC28DCF2A10}" srcOrd="0" destOrd="0" presId="urn:microsoft.com/office/officeart/2008/layout/HorizontalMultiLevelHierarchy"/>
    <dgm:cxn modelId="{CB753092-5E33-4F55-8DF1-00D789419528}" type="presOf" srcId="{1B365F08-92F9-4B5B-A4C6-952D09263284}" destId="{EA1D79BB-6527-4FE4-86CD-92129424F723}" srcOrd="0" destOrd="0" presId="urn:microsoft.com/office/officeart/2008/layout/HorizontalMultiLevelHierarchy"/>
    <dgm:cxn modelId="{C5EDA695-77E7-4998-BED4-5BDB002A10DF}" srcId="{BAD6C9A8-9215-4189-B16F-3AF12DB5A95D}" destId="{F3E8ED87-FD53-40A9-AF60-21786700CC73}" srcOrd="2" destOrd="0" parTransId="{7718F005-27A6-4EB4-A81B-676A1A0863AD}" sibTransId="{13FB6D7D-77C1-43A4-9CFC-1B70AB60CED9}"/>
    <dgm:cxn modelId="{AEEF1A9A-8B14-40DA-A1AD-241A2E620476}" srcId="{7DDA23F5-308D-4342-92AC-CCE1EC2E3460}" destId="{DF2196B5-714A-407F-B42C-01C039133358}" srcOrd="4" destOrd="0" parTransId="{857B4B28-B4DA-430A-9078-636864F15C14}" sibTransId="{E3FC21A9-E0A0-4478-90DD-F2892D6ED729}"/>
    <dgm:cxn modelId="{A8DA03A0-21D9-4FCF-909D-0FC9688769E7}" srcId="{7DDA23F5-308D-4342-92AC-CCE1EC2E3460}" destId="{1B365F08-92F9-4B5B-A4C6-952D09263284}" srcOrd="2" destOrd="0" parTransId="{473ADDE8-41CD-40D3-849F-6D669397C318}" sibTransId="{9EE7B5C7-7D74-4337-BEB9-C737DE2CD37A}"/>
    <dgm:cxn modelId="{C8AC8EAE-603E-4592-BCD7-5E6A638FC62F}" type="presOf" srcId="{8FD4633B-38A1-411F-8436-1921169B01A9}" destId="{30432C7C-ACA0-4322-AA88-5E3EE0AEE450}" srcOrd="0" destOrd="0" presId="urn:microsoft.com/office/officeart/2008/layout/HorizontalMultiLevelHierarchy"/>
    <dgm:cxn modelId="{23E863AF-862A-46F4-A303-0D8ADFFF5F11}" type="presOf" srcId="{4C1EADC8-F513-4976-B4C4-19E956C1CAA5}" destId="{439E4D81-FE28-4BD7-AD14-CE6637FBB5F1}" srcOrd="0" destOrd="0" presId="urn:microsoft.com/office/officeart/2008/layout/HorizontalMultiLevelHierarchy"/>
    <dgm:cxn modelId="{5F0098B1-DBC2-4C73-9ED4-C52F655E6C26}" type="presOf" srcId="{6F2086FB-B818-4419-BC7C-3803A89B352C}" destId="{69CD39FF-EE74-4F23-9915-464FBF601846}" srcOrd="0" destOrd="0" presId="urn:microsoft.com/office/officeart/2008/layout/HorizontalMultiLevelHierarchy"/>
    <dgm:cxn modelId="{04DF4DB2-E698-4A19-9EE4-2AF0B0B628DD}" type="presOf" srcId="{C013EA66-C165-4C48-892C-FA215A4A043E}" destId="{E37792D5-C95D-4AEB-A205-3151249DB87F}" srcOrd="0" destOrd="0" presId="urn:microsoft.com/office/officeart/2008/layout/HorizontalMultiLevelHierarchy"/>
    <dgm:cxn modelId="{782C11B3-C61D-434C-A56D-24C3C1B0C5FA}" type="presOf" srcId="{E95279A0-EBD0-429C-97CB-616BF7438999}" destId="{83394D86-8ED0-4133-8741-678485F36C78}" srcOrd="1" destOrd="0" presId="urn:microsoft.com/office/officeart/2008/layout/HorizontalMultiLevelHierarchy"/>
    <dgm:cxn modelId="{5C3CF7B9-2192-4D0A-A592-4092AF00D6EF}" type="presOf" srcId="{7718F005-27A6-4EB4-A81B-676A1A0863AD}" destId="{737BBFBE-1DC7-48F8-8C78-3C33674565F7}" srcOrd="0" destOrd="0" presId="urn:microsoft.com/office/officeart/2008/layout/HorizontalMultiLevelHierarchy"/>
    <dgm:cxn modelId="{971F08BE-00EE-445B-AFB7-4AA6741F65EF}" type="presOf" srcId="{97D45687-AE2A-45ED-9691-6637FF86FB9B}" destId="{829DC0BB-5383-469C-90BD-A3E96D6CC566}" srcOrd="0" destOrd="0" presId="urn:microsoft.com/office/officeart/2008/layout/HorizontalMultiLevelHierarchy"/>
    <dgm:cxn modelId="{CA478EBF-BD34-49BC-9F54-DA980B091008}" srcId="{4C1EADC8-F513-4976-B4C4-19E956C1CAA5}" destId="{C05838A5-1781-40A7-92AB-B10DA8F6C297}" srcOrd="0" destOrd="0" parTransId="{E33F3168-8A54-4387-B3A1-0948203C8720}" sibTransId="{C0DA835D-CF98-40B5-98F8-DE77A153623A}"/>
    <dgm:cxn modelId="{AE9494C1-682D-4D06-9202-FAD2B4C44563}" srcId="{AC874BFC-75AF-43E1-9914-4627BD6D4F29}" destId="{A2EC4231-7C3D-4044-985F-63A84F99C44E}" srcOrd="0" destOrd="0" parTransId="{9A5C9C90-5EED-4FD3-B188-88FB5665BB98}" sibTransId="{C2C5783A-9F9F-4A01-BBCB-13BEEA6FD011}"/>
    <dgm:cxn modelId="{742BEEC3-5BA2-4643-92DA-65DC71E41F51}" srcId="{7DDA23F5-308D-4342-92AC-CCE1EC2E3460}" destId="{8FD4633B-38A1-411F-8436-1921169B01A9}" srcOrd="0" destOrd="0" parTransId="{64172FF7-DEBB-423A-A336-2039B2109094}" sibTransId="{ADAA74A0-64DE-4EB9-9428-0864613238ED}"/>
    <dgm:cxn modelId="{A5DB02CA-C29C-4D14-87E4-FA54AB92B4A0}" srcId="{7DDA23F5-308D-4342-92AC-CCE1EC2E3460}" destId="{B0D0B8B7-C1EF-4042-89C1-AA62F4838240}" srcOrd="3" destOrd="0" parTransId="{36769078-9961-462B-9DA7-E060A9F94C9C}" sibTransId="{A9A99D56-2978-4134-9E20-2328DEFE33B2}"/>
    <dgm:cxn modelId="{C9E249CC-3A34-4FF7-8997-32CF0A9D7417}" type="presOf" srcId="{9A5C9C90-5EED-4FD3-B188-88FB5665BB98}" destId="{03F38FDC-15A8-49A1-BE63-4C784875B641}" srcOrd="0" destOrd="0" presId="urn:microsoft.com/office/officeart/2008/layout/HorizontalMultiLevelHierarchy"/>
    <dgm:cxn modelId="{17B7CDDF-40A4-4F9C-B81E-AABA11C540F0}" srcId="{BAD6C9A8-9215-4189-B16F-3AF12DB5A95D}" destId="{4876E77F-4376-4CB9-BD68-5F518B4580A2}" srcOrd="0" destOrd="0" parTransId="{C013EA66-C165-4C48-892C-FA215A4A043E}" sibTransId="{EC2D892B-AE57-4D52-8E83-59BB061FDAF9}"/>
    <dgm:cxn modelId="{98F114E2-EB17-419A-BCA4-5D1F9D582656}" type="presOf" srcId="{4876E77F-4376-4CB9-BD68-5F518B4580A2}" destId="{106D815B-C6D9-4C61-A62C-CE5B2E84A06F}" srcOrd="0" destOrd="0" presId="urn:microsoft.com/office/officeart/2008/layout/HorizontalMultiLevelHierarchy"/>
    <dgm:cxn modelId="{493378EB-7D95-4A17-8AA6-D9A5301FF0D4}" type="presOf" srcId="{7DDA23F5-308D-4342-92AC-CCE1EC2E3460}" destId="{B1581D8B-C619-4C29-A94C-9F581EB24443}" srcOrd="0" destOrd="0" presId="urn:microsoft.com/office/officeart/2008/layout/HorizontalMultiLevelHierarchy"/>
    <dgm:cxn modelId="{1D644DEF-20BA-423B-BE99-63CCDF51EBE5}" type="presOf" srcId="{64172FF7-DEBB-423A-A336-2039B2109094}" destId="{85B236E3-0F33-48CE-A0BF-E37EF53653EC}" srcOrd="0" destOrd="0" presId="urn:microsoft.com/office/officeart/2008/layout/HorizontalMultiLevelHierarchy"/>
    <dgm:cxn modelId="{3A487DF7-7F38-476B-9AB5-71210BC2D418}" srcId="{C05838A5-1781-40A7-92AB-B10DA8F6C297}" destId="{AC874BFC-75AF-43E1-9914-4627BD6D4F29}" srcOrd="2" destOrd="0" parTransId="{92EE572F-2CAB-4BE8-A061-E7A500CCEB99}" sibTransId="{F32A21DA-1398-4439-860B-F865FC9A1981}"/>
    <dgm:cxn modelId="{D3D243E6-6E08-41C1-9684-95354933CC4C}" type="presParOf" srcId="{439E4D81-FE28-4BD7-AD14-CE6637FBB5F1}" destId="{B2FB101A-E1C8-4561-BCBD-2207698AA5FF}" srcOrd="0" destOrd="0" presId="urn:microsoft.com/office/officeart/2008/layout/HorizontalMultiLevelHierarchy"/>
    <dgm:cxn modelId="{573AD8E4-A303-45B6-B42C-CB801765A448}" type="presParOf" srcId="{B2FB101A-E1C8-4561-BCBD-2207698AA5FF}" destId="{386F2AD7-86F5-4C4C-8D0B-50F57ECCB1F0}" srcOrd="0" destOrd="0" presId="urn:microsoft.com/office/officeart/2008/layout/HorizontalMultiLevelHierarchy"/>
    <dgm:cxn modelId="{D30FF428-FD58-40E9-BA8F-4AB295D5EBCF}" type="presParOf" srcId="{B2FB101A-E1C8-4561-BCBD-2207698AA5FF}" destId="{3F2EB625-E0D5-4AE8-BA0D-E315EE372C1A}" srcOrd="1" destOrd="0" presId="urn:microsoft.com/office/officeart/2008/layout/HorizontalMultiLevelHierarchy"/>
    <dgm:cxn modelId="{12A57903-8AC2-47E2-9D6C-B67C6319E5BD}" type="presParOf" srcId="{3F2EB625-E0D5-4AE8-BA0D-E315EE372C1A}" destId="{7FC8EDBD-F7F6-403B-8598-A42051B04A87}" srcOrd="0" destOrd="0" presId="urn:microsoft.com/office/officeart/2008/layout/HorizontalMultiLevelHierarchy"/>
    <dgm:cxn modelId="{1938667A-2E62-4C83-A721-EF6A74FDA099}" type="presParOf" srcId="{7FC8EDBD-F7F6-403B-8598-A42051B04A87}" destId="{83394D86-8ED0-4133-8741-678485F36C78}" srcOrd="0" destOrd="0" presId="urn:microsoft.com/office/officeart/2008/layout/HorizontalMultiLevelHierarchy"/>
    <dgm:cxn modelId="{DC8F8475-EF5C-4DB9-AEFD-D3200BB8123D}" type="presParOf" srcId="{3F2EB625-E0D5-4AE8-BA0D-E315EE372C1A}" destId="{E50E74D0-A66D-4A12-AE92-50A48F43F5A6}" srcOrd="1" destOrd="0" presId="urn:microsoft.com/office/officeart/2008/layout/HorizontalMultiLevelHierarchy"/>
    <dgm:cxn modelId="{C1E4ABEE-1B1A-4F04-ACAF-92B28F0E6F40}" type="presParOf" srcId="{E50E74D0-A66D-4A12-AE92-50A48F43F5A6}" destId="{8A8B4251-AB2B-4697-A696-66DADDC6EEE3}" srcOrd="0" destOrd="0" presId="urn:microsoft.com/office/officeart/2008/layout/HorizontalMultiLevelHierarchy"/>
    <dgm:cxn modelId="{20576986-FA34-439B-88B6-3D53DA27E31C}" type="presParOf" srcId="{E50E74D0-A66D-4A12-AE92-50A48F43F5A6}" destId="{C8B1E763-B19B-4672-ACFB-9E6A81228567}" srcOrd="1" destOrd="0" presId="urn:microsoft.com/office/officeart/2008/layout/HorizontalMultiLevelHierarchy"/>
    <dgm:cxn modelId="{0A94862A-3FB2-4CE8-9EEB-8AAEE0B71C38}" type="presParOf" srcId="{C8B1E763-B19B-4672-ACFB-9E6A81228567}" destId="{E37792D5-C95D-4AEB-A205-3151249DB87F}" srcOrd="0" destOrd="0" presId="urn:microsoft.com/office/officeart/2008/layout/HorizontalMultiLevelHierarchy"/>
    <dgm:cxn modelId="{63120FED-C957-4479-B7D9-D0EB832AC338}" type="presParOf" srcId="{E37792D5-C95D-4AEB-A205-3151249DB87F}" destId="{7CED293A-0844-40CF-A534-B934E92751A9}" srcOrd="0" destOrd="0" presId="urn:microsoft.com/office/officeart/2008/layout/HorizontalMultiLevelHierarchy"/>
    <dgm:cxn modelId="{D08F0D2C-B5D0-4E3D-898C-4F1BE649F14D}" type="presParOf" srcId="{C8B1E763-B19B-4672-ACFB-9E6A81228567}" destId="{DBBDE352-3EBA-4B3E-8BEF-6ED1353C1279}" srcOrd="1" destOrd="0" presId="urn:microsoft.com/office/officeart/2008/layout/HorizontalMultiLevelHierarchy"/>
    <dgm:cxn modelId="{54E6CF8C-EFEE-4C3F-895E-97A9A0A3B174}" type="presParOf" srcId="{DBBDE352-3EBA-4B3E-8BEF-6ED1353C1279}" destId="{106D815B-C6D9-4C61-A62C-CE5B2E84A06F}" srcOrd="0" destOrd="0" presId="urn:microsoft.com/office/officeart/2008/layout/HorizontalMultiLevelHierarchy"/>
    <dgm:cxn modelId="{2503D559-25AB-42CA-A293-76A99B19573C}" type="presParOf" srcId="{DBBDE352-3EBA-4B3E-8BEF-6ED1353C1279}" destId="{AE70035D-F0CF-43DC-98F4-60C2B678BD4C}" srcOrd="1" destOrd="0" presId="urn:microsoft.com/office/officeart/2008/layout/HorizontalMultiLevelHierarchy"/>
    <dgm:cxn modelId="{598AC8C0-CC55-402F-99C4-6BEA182617C2}" type="presParOf" srcId="{C8B1E763-B19B-4672-ACFB-9E6A81228567}" destId="{4FF0A174-5F57-46C4-8FE1-4ED865F96890}" srcOrd="2" destOrd="0" presId="urn:microsoft.com/office/officeart/2008/layout/HorizontalMultiLevelHierarchy"/>
    <dgm:cxn modelId="{C3B66633-3F2D-4E42-914F-7F1B3274C5A5}" type="presParOf" srcId="{4FF0A174-5F57-46C4-8FE1-4ED865F96890}" destId="{8AB8D9B0-0AF1-437A-BB2E-3A220FE8EACD}" srcOrd="0" destOrd="0" presId="urn:microsoft.com/office/officeart/2008/layout/HorizontalMultiLevelHierarchy"/>
    <dgm:cxn modelId="{D6CB8EF1-455D-4153-9227-8F87ACFA2180}" type="presParOf" srcId="{C8B1E763-B19B-4672-ACFB-9E6A81228567}" destId="{EFA8EB90-4244-44A0-9BDF-21EE50D682DF}" srcOrd="3" destOrd="0" presId="urn:microsoft.com/office/officeart/2008/layout/HorizontalMultiLevelHierarchy"/>
    <dgm:cxn modelId="{2A227B75-ED20-4CEA-B1F0-B6CB8099C24F}" type="presParOf" srcId="{EFA8EB90-4244-44A0-9BDF-21EE50D682DF}" destId="{829DC0BB-5383-469C-90BD-A3E96D6CC566}" srcOrd="0" destOrd="0" presId="urn:microsoft.com/office/officeart/2008/layout/HorizontalMultiLevelHierarchy"/>
    <dgm:cxn modelId="{9C3D0988-7EA4-480C-AD95-0B903AD4E777}" type="presParOf" srcId="{EFA8EB90-4244-44A0-9BDF-21EE50D682DF}" destId="{7672CB60-31CD-4C5B-8F87-BDC549A28C80}" srcOrd="1" destOrd="0" presId="urn:microsoft.com/office/officeart/2008/layout/HorizontalMultiLevelHierarchy"/>
    <dgm:cxn modelId="{627EF635-3D3E-4852-BF45-31F24ADA2B00}" type="presParOf" srcId="{C8B1E763-B19B-4672-ACFB-9E6A81228567}" destId="{737BBFBE-1DC7-48F8-8C78-3C33674565F7}" srcOrd="4" destOrd="0" presId="urn:microsoft.com/office/officeart/2008/layout/HorizontalMultiLevelHierarchy"/>
    <dgm:cxn modelId="{F012815A-AF56-4582-9AAE-77915AB28698}" type="presParOf" srcId="{737BBFBE-1DC7-48F8-8C78-3C33674565F7}" destId="{6B46CACF-8E4A-4AD4-8754-3FF643D0299C}" srcOrd="0" destOrd="0" presId="urn:microsoft.com/office/officeart/2008/layout/HorizontalMultiLevelHierarchy"/>
    <dgm:cxn modelId="{C8437B4D-4F73-4BBD-8B1C-9EFA5E8F5ECE}" type="presParOf" srcId="{C8B1E763-B19B-4672-ACFB-9E6A81228567}" destId="{05797FDE-F4D1-404E-96A7-3BE33FFF4CA3}" srcOrd="5" destOrd="0" presId="urn:microsoft.com/office/officeart/2008/layout/HorizontalMultiLevelHierarchy"/>
    <dgm:cxn modelId="{8329D3FF-2722-485D-B049-C221BADAA1B4}" type="presParOf" srcId="{05797FDE-F4D1-404E-96A7-3BE33FFF4CA3}" destId="{2A013329-5D57-4AE2-AABD-D52C371902C1}" srcOrd="0" destOrd="0" presId="urn:microsoft.com/office/officeart/2008/layout/HorizontalMultiLevelHierarchy"/>
    <dgm:cxn modelId="{3DA41FAD-F857-46C4-8C57-0DA1FEB6D2AB}" type="presParOf" srcId="{05797FDE-F4D1-404E-96A7-3BE33FFF4CA3}" destId="{98DEEA21-2F3B-4AB2-BE84-8B27C5E980BC}" srcOrd="1" destOrd="0" presId="urn:microsoft.com/office/officeart/2008/layout/HorizontalMultiLevelHierarchy"/>
    <dgm:cxn modelId="{97B969DB-0B63-4152-A4AF-E54E7C17E667}" type="presParOf" srcId="{3F2EB625-E0D5-4AE8-BA0D-E315EE372C1A}" destId="{752CC699-4BC0-45D6-863A-937402722E1E}" srcOrd="2" destOrd="0" presId="urn:microsoft.com/office/officeart/2008/layout/HorizontalMultiLevelHierarchy"/>
    <dgm:cxn modelId="{0C2D1965-D8DF-4632-B420-7BAB109D04F4}" type="presParOf" srcId="{752CC699-4BC0-45D6-863A-937402722E1E}" destId="{2DEA3DFB-7EBA-451E-9B23-473CC754F0D5}" srcOrd="0" destOrd="0" presId="urn:microsoft.com/office/officeart/2008/layout/HorizontalMultiLevelHierarchy"/>
    <dgm:cxn modelId="{66973C54-9183-451D-85E7-7B6194611627}" type="presParOf" srcId="{3F2EB625-E0D5-4AE8-BA0D-E315EE372C1A}" destId="{3FC5BCC8-6ABF-469B-B214-39D348468D6F}" srcOrd="3" destOrd="0" presId="urn:microsoft.com/office/officeart/2008/layout/HorizontalMultiLevelHierarchy"/>
    <dgm:cxn modelId="{F1C6D8DE-AE77-4C81-B40A-5FD226E61D50}" type="presParOf" srcId="{3FC5BCC8-6ABF-469B-B214-39D348468D6F}" destId="{B1581D8B-C619-4C29-A94C-9F581EB24443}" srcOrd="0" destOrd="0" presId="urn:microsoft.com/office/officeart/2008/layout/HorizontalMultiLevelHierarchy"/>
    <dgm:cxn modelId="{DB94CB0A-5BFC-4909-A3BD-A6AC29273CA4}" type="presParOf" srcId="{3FC5BCC8-6ABF-469B-B214-39D348468D6F}" destId="{9C69F4D8-C37B-4299-9CD4-96B254D0BCB9}" srcOrd="1" destOrd="0" presId="urn:microsoft.com/office/officeart/2008/layout/HorizontalMultiLevelHierarchy"/>
    <dgm:cxn modelId="{4BA323F4-47F7-4C5F-A6D2-29D3E51CF073}" type="presParOf" srcId="{9C69F4D8-C37B-4299-9CD4-96B254D0BCB9}" destId="{85B236E3-0F33-48CE-A0BF-E37EF53653EC}" srcOrd="0" destOrd="0" presId="urn:microsoft.com/office/officeart/2008/layout/HorizontalMultiLevelHierarchy"/>
    <dgm:cxn modelId="{3E3D8549-9F66-4253-A4B3-A8838B63C599}" type="presParOf" srcId="{85B236E3-0F33-48CE-A0BF-E37EF53653EC}" destId="{248FD55D-337E-435D-962F-6C12D65004BB}" srcOrd="0" destOrd="0" presId="urn:microsoft.com/office/officeart/2008/layout/HorizontalMultiLevelHierarchy"/>
    <dgm:cxn modelId="{523FD648-C971-441A-AB13-CF47C49B6B6B}" type="presParOf" srcId="{9C69F4D8-C37B-4299-9CD4-96B254D0BCB9}" destId="{A670B7F0-F1CE-4B61-8C69-66164B46FF13}" srcOrd="1" destOrd="0" presId="urn:microsoft.com/office/officeart/2008/layout/HorizontalMultiLevelHierarchy"/>
    <dgm:cxn modelId="{E94F1BA5-5530-4556-AB5C-2EF9FDBF35D6}" type="presParOf" srcId="{A670B7F0-F1CE-4B61-8C69-66164B46FF13}" destId="{30432C7C-ACA0-4322-AA88-5E3EE0AEE450}" srcOrd="0" destOrd="0" presId="urn:microsoft.com/office/officeart/2008/layout/HorizontalMultiLevelHierarchy"/>
    <dgm:cxn modelId="{9067D207-79D4-4745-A6C4-E3FC2B397431}" type="presParOf" srcId="{A670B7F0-F1CE-4B61-8C69-66164B46FF13}" destId="{58D852CA-4F57-430D-9B23-D9D9F3557C63}" srcOrd="1" destOrd="0" presId="urn:microsoft.com/office/officeart/2008/layout/HorizontalMultiLevelHierarchy"/>
    <dgm:cxn modelId="{10C4DD0B-B2AC-4CE4-9E93-A4C51E43B562}" type="presParOf" srcId="{9C69F4D8-C37B-4299-9CD4-96B254D0BCB9}" destId="{CB2162F0-A694-4211-904C-EDC5DE013051}" srcOrd="2" destOrd="0" presId="urn:microsoft.com/office/officeart/2008/layout/HorizontalMultiLevelHierarchy"/>
    <dgm:cxn modelId="{8A57C35B-5644-42E1-B7F7-48714E028C59}" type="presParOf" srcId="{CB2162F0-A694-4211-904C-EDC5DE013051}" destId="{7B3D1FD4-EF71-4E29-90FC-AE077330D3A8}" srcOrd="0" destOrd="0" presId="urn:microsoft.com/office/officeart/2008/layout/HorizontalMultiLevelHierarchy"/>
    <dgm:cxn modelId="{5804A1DB-DDAC-46DD-97D1-17F1612EFEBD}" type="presParOf" srcId="{9C69F4D8-C37B-4299-9CD4-96B254D0BCB9}" destId="{C14AC598-B3F1-4497-B667-90AFAAC65590}" srcOrd="3" destOrd="0" presId="urn:microsoft.com/office/officeart/2008/layout/HorizontalMultiLevelHierarchy"/>
    <dgm:cxn modelId="{568FB907-EEB9-4DA7-9A74-16322A951E41}" type="presParOf" srcId="{C14AC598-B3F1-4497-B667-90AFAAC65590}" destId="{69CD39FF-EE74-4F23-9915-464FBF601846}" srcOrd="0" destOrd="0" presId="urn:microsoft.com/office/officeart/2008/layout/HorizontalMultiLevelHierarchy"/>
    <dgm:cxn modelId="{9D3A8B4A-2DDA-43AD-9F2D-47D3D5A3F181}" type="presParOf" srcId="{C14AC598-B3F1-4497-B667-90AFAAC65590}" destId="{99616D40-6C1A-4128-96E1-23135D2593B5}" srcOrd="1" destOrd="0" presId="urn:microsoft.com/office/officeart/2008/layout/HorizontalMultiLevelHierarchy"/>
    <dgm:cxn modelId="{9036D9AE-40A4-4066-820A-4C3338721419}" type="presParOf" srcId="{9C69F4D8-C37B-4299-9CD4-96B254D0BCB9}" destId="{A23A699E-6A8B-4106-81D4-D00A6A3B8DDD}" srcOrd="4" destOrd="0" presId="urn:microsoft.com/office/officeart/2008/layout/HorizontalMultiLevelHierarchy"/>
    <dgm:cxn modelId="{648EE4D1-5033-43E1-852F-FF3049E9A847}" type="presParOf" srcId="{A23A699E-6A8B-4106-81D4-D00A6A3B8DDD}" destId="{81D5EAD4-AEF0-4760-A64A-9B54257783C2}" srcOrd="0" destOrd="0" presId="urn:microsoft.com/office/officeart/2008/layout/HorizontalMultiLevelHierarchy"/>
    <dgm:cxn modelId="{9CC7CD18-3393-48DB-AD95-94FD246CC8CE}" type="presParOf" srcId="{9C69F4D8-C37B-4299-9CD4-96B254D0BCB9}" destId="{0D2E64C8-4C17-4441-88BE-18E3A6E513B5}" srcOrd="5" destOrd="0" presId="urn:microsoft.com/office/officeart/2008/layout/HorizontalMultiLevelHierarchy"/>
    <dgm:cxn modelId="{4F7C96AF-E6D4-4E31-BA06-84D79541A0FE}" type="presParOf" srcId="{0D2E64C8-4C17-4441-88BE-18E3A6E513B5}" destId="{EA1D79BB-6527-4FE4-86CD-92129424F723}" srcOrd="0" destOrd="0" presId="urn:microsoft.com/office/officeart/2008/layout/HorizontalMultiLevelHierarchy"/>
    <dgm:cxn modelId="{0D4C5AE2-7E22-4147-87A0-53FED1F02F39}" type="presParOf" srcId="{0D2E64C8-4C17-4441-88BE-18E3A6E513B5}" destId="{389699B1-D9E8-48F6-862D-42FA7EFF0D7B}" srcOrd="1" destOrd="0" presId="urn:microsoft.com/office/officeart/2008/layout/HorizontalMultiLevelHierarchy"/>
    <dgm:cxn modelId="{1E5AA54F-7B46-4D80-88AB-1750FF21465A}" type="presParOf" srcId="{9C69F4D8-C37B-4299-9CD4-96B254D0BCB9}" destId="{2F23FAAD-0622-43E1-BE80-DAC28DCF2A10}" srcOrd="6" destOrd="0" presId="urn:microsoft.com/office/officeart/2008/layout/HorizontalMultiLevelHierarchy"/>
    <dgm:cxn modelId="{733F2B17-8A32-4BC4-B3E0-EDBBB9CC73E4}" type="presParOf" srcId="{2F23FAAD-0622-43E1-BE80-DAC28DCF2A10}" destId="{51E67F81-0E18-446C-881C-BCC5F1B5793A}" srcOrd="0" destOrd="0" presId="urn:microsoft.com/office/officeart/2008/layout/HorizontalMultiLevelHierarchy"/>
    <dgm:cxn modelId="{2363A100-BBDA-40DA-B49F-1A6FCC3929B7}" type="presParOf" srcId="{9C69F4D8-C37B-4299-9CD4-96B254D0BCB9}" destId="{BF3A1FF1-7BC8-4D8B-AD41-AA84A914A063}" srcOrd="7" destOrd="0" presId="urn:microsoft.com/office/officeart/2008/layout/HorizontalMultiLevelHierarchy"/>
    <dgm:cxn modelId="{C89677F0-FFD0-4ED1-93DA-093A94D35D9F}" type="presParOf" srcId="{BF3A1FF1-7BC8-4D8B-AD41-AA84A914A063}" destId="{BEE721AA-A677-4B6E-9B43-ACDF1BC8CF99}" srcOrd="0" destOrd="0" presId="urn:microsoft.com/office/officeart/2008/layout/HorizontalMultiLevelHierarchy"/>
    <dgm:cxn modelId="{82AC5B83-C254-4372-B7F6-0DEA25C3843C}" type="presParOf" srcId="{BF3A1FF1-7BC8-4D8B-AD41-AA84A914A063}" destId="{99303FF6-68DA-4D21-AF25-39B79920E640}" srcOrd="1" destOrd="0" presId="urn:microsoft.com/office/officeart/2008/layout/HorizontalMultiLevelHierarchy"/>
    <dgm:cxn modelId="{F5CAA258-4C9A-4368-9B69-4427362CD842}" type="presParOf" srcId="{9C69F4D8-C37B-4299-9CD4-96B254D0BCB9}" destId="{202AAA00-B96E-47DA-98DA-49988B0C1AC4}" srcOrd="8" destOrd="0" presId="urn:microsoft.com/office/officeart/2008/layout/HorizontalMultiLevelHierarchy"/>
    <dgm:cxn modelId="{5B633DB6-32E0-471E-B4DB-07AAE10BA9CB}" type="presParOf" srcId="{202AAA00-B96E-47DA-98DA-49988B0C1AC4}" destId="{E842E5A5-9715-4609-8F87-B52887982D59}" srcOrd="0" destOrd="0" presId="urn:microsoft.com/office/officeart/2008/layout/HorizontalMultiLevelHierarchy"/>
    <dgm:cxn modelId="{3832DCC1-A82A-4A7B-B47E-78ABB18D5DCA}" type="presParOf" srcId="{9C69F4D8-C37B-4299-9CD4-96B254D0BCB9}" destId="{BE4885E6-936C-4D7B-A545-44B424F22BDE}" srcOrd="9" destOrd="0" presId="urn:microsoft.com/office/officeart/2008/layout/HorizontalMultiLevelHierarchy"/>
    <dgm:cxn modelId="{0D6CCE21-1A72-4917-855D-9C508315CFAA}" type="presParOf" srcId="{BE4885E6-936C-4D7B-A545-44B424F22BDE}" destId="{1E86BD39-788C-45BE-BF72-AB3C479F9A91}" srcOrd="0" destOrd="0" presId="urn:microsoft.com/office/officeart/2008/layout/HorizontalMultiLevelHierarchy"/>
    <dgm:cxn modelId="{CD643880-A166-428A-BE51-5F9F4C0FC07A}" type="presParOf" srcId="{BE4885E6-936C-4D7B-A545-44B424F22BDE}" destId="{7458E6D2-AA0A-48BA-8522-81C4802A9FD8}" srcOrd="1" destOrd="0" presId="urn:microsoft.com/office/officeart/2008/layout/HorizontalMultiLevelHierarchy"/>
    <dgm:cxn modelId="{18F6D4CE-7033-46E1-B703-5738DEB44C61}" type="presParOf" srcId="{3F2EB625-E0D5-4AE8-BA0D-E315EE372C1A}" destId="{2396F01D-80D5-4C4D-BD98-FE78B59928F9}" srcOrd="4" destOrd="0" presId="urn:microsoft.com/office/officeart/2008/layout/HorizontalMultiLevelHierarchy"/>
    <dgm:cxn modelId="{3038D5B0-4E9D-4EE8-8D05-9831C3BF3F54}" type="presParOf" srcId="{2396F01D-80D5-4C4D-BD98-FE78B59928F9}" destId="{575F9B19-F2DD-40C5-94FF-8ADD1EC48AD4}" srcOrd="0" destOrd="0" presId="urn:microsoft.com/office/officeart/2008/layout/HorizontalMultiLevelHierarchy"/>
    <dgm:cxn modelId="{C301982D-3C87-4551-B0F6-AB8A5EFBD69E}" type="presParOf" srcId="{3F2EB625-E0D5-4AE8-BA0D-E315EE372C1A}" destId="{B27719C2-32BC-4194-BF09-F3D3E2A5421C}" srcOrd="5" destOrd="0" presId="urn:microsoft.com/office/officeart/2008/layout/HorizontalMultiLevelHierarchy"/>
    <dgm:cxn modelId="{E464DFEB-E240-4CFC-BBE9-8CD4FCB6FE48}" type="presParOf" srcId="{B27719C2-32BC-4194-BF09-F3D3E2A5421C}" destId="{91E3160B-5D3C-4F0F-81B4-623B81C72242}" srcOrd="0" destOrd="0" presId="urn:microsoft.com/office/officeart/2008/layout/HorizontalMultiLevelHierarchy"/>
    <dgm:cxn modelId="{8A16E831-3A25-4153-902E-7AA3009AA7ED}" type="presParOf" srcId="{B27719C2-32BC-4194-BF09-F3D3E2A5421C}" destId="{ABE30095-A1A7-424A-BCB9-0C9DB915B397}" srcOrd="1" destOrd="0" presId="urn:microsoft.com/office/officeart/2008/layout/HorizontalMultiLevelHierarchy"/>
    <dgm:cxn modelId="{C6A55898-5057-4EB5-9D8F-522F5D84DBEB}" type="presParOf" srcId="{ABE30095-A1A7-424A-BCB9-0C9DB915B397}" destId="{03F38FDC-15A8-49A1-BE63-4C784875B641}" srcOrd="0" destOrd="0" presId="urn:microsoft.com/office/officeart/2008/layout/HorizontalMultiLevelHierarchy"/>
    <dgm:cxn modelId="{8E2139C9-D844-466A-81D2-53B9AB3C82CE}" type="presParOf" srcId="{03F38FDC-15A8-49A1-BE63-4C784875B641}" destId="{7A53AC21-90EB-4D90-8AB0-E0C2F1F3DD24}" srcOrd="0" destOrd="0" presId="urn:microsoft.com/office/officeart/2008/layout/HorizontalMultiLevelHierarchy"/>
    <dgm:cxn modelId="{7CE4DD2D-0176-451F-9435-F8B166D925BC}" type="presParOf" srcId="{ABE30095-A1A7-424A-BCB9-0C9DB915B397}" destId="{1020DDF7-725B-4901-A803-6557A06384A5}" srcOrd="1" destOrd="0" presId="urn:microsoft.com/office/officeart/2008/layout/HorizontalMultiLevelHierarchy"/>
    <dgm:cxn modelId="{76386A6B-E5CC-47ED-AD0A-9A78125C8E55}" type="presParOf" srcId="{1020DDF7-725B-4901-A803-6557A06384A5}" destId="{02BD1D8F-CE8D-4F77-A6C2-879DD37BD18B}" srcOrd="0" destOrd="0" presId="urn:microsoft.com/office/officeart/2008/layout/HorizontalMultiLevelHierarchy"/>
    <dgm:cxn modelId="{A825CBA3-DBEA-4280-8FD3-E53094071DCB}" type="presParOf" srcId="{1020DDF7-725B-4901-A803-6557A06384A5}" destId="{3A28A90D-0D66-412C-80DF-A2F0C692530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D3BA23A-3BE2-4072-9DD9-7AC6BB13E8E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085773CB-BA69-4214-881F-E92CC19B321E}">
      <dgm:prSet phldrT="[Text]" custT="1"/>
      <dgm:spPr/>
      <dgm:t>
        <a:bodyPr/>
        <a:lstStyle/>
        <a:p>
          <a:r>
            <a:rPr lang="en-US" sz="8000" dirty="0">
              <a:latin typeface="Arial" panose="020B0604020202020204" pitchFamily="34" charset="0"/>
              <a:cs typeface="Arial" panose="020B0604020202020204" pitchFamily="34" charset="0"/>
            </a:rPr>
            <a:t>VAI TRÒ LỊCH SỬ CỦA CNTB</a:t>
          </a:r>
        </a:p>
      </dgm:t>
    </dgm:pt>
    <dgm:pt modelId="{F3EC5388-BDA5-4EAC-8503-AAB348EDBB70}" type="parTrans" cxnId="{D05C596D-546C-48C8-B06E-C591AC487E8E}">
      <dgm:prSet/>
      <dgm:spPr/>
      <dgm:t>
        <a:bodyPr/>
        <a:lstStyle/>
        <a:p>
          <a:endParaRPr lang="en-US"/>
        </a:p>
      </dgm:t>
    </dgm:pt>
    <dgm:pt modelId="{CD6172F0-95D3-4C05-9E95-DEF53F539A0A}" type="sibTrans" cxnId="{D05C596D-546C-48C8-B06E-C591AC487E8E}">
      <dgm:prSet/>
      <dgm:spPr/>
      <dgm:t>
        <a:bodyPr/>
        <a:lstStyle/>
        <a:p>
          <a:endParaRPr lang="en-US"/>
        </a:p>
      </dgm:t>
    </dgm:pt>
    <dgm:pt modelId="{EF9E8C5B-44C7-4137-8F2A-67EA689B9C41}" type="pres">
      <dgm:prSet presAssocID="{7D3BA23A-3BE2-4072-9DD9-7AC6BB13E8E1}" presName="cycle" presStyleCnt="0">
        <dgm:presLayoutVars>
          <dgm:chMax val="1"/>
          <dgm:dir/>
          <dgm:animLvl val="ctr"/>
          <dgm:resizeHandles val="exact"/>
        </dgm:presLayoutVars>
      </dgm:prSet>
      <dgm:spPr/>
    </dgm:pt>
    <dgm:pt modelId="{3F45A9DC-544C-4CC0-AFCB-38941F8E44D3}" type="pres">
      <dgm:prSet presAssocID="{085773CB-BA69-4214-881F-E92CC19B321E}" presName="centerShape" presStyleLbl="node0" presStyleIdx="0" presStyleCnt="1"/>
      <dgm:spPr/>
    </dgm:pt>
  </dgm:ptLst>
  <dgm:cxnLst>
    <dgm:cxn modelId="{76280614-B144-450A-B5F1-30C2A1DCE904}" type="presOf" srcId="{085773CB-BA69-4214-881F-E92CC19B321E}" destId="{3F45A9DC-544C-4CC0-AFCB-38941F8E44D3}" srcOrd="0" destOrd="0" presId="urn:microsoft.com/office/officeart/2005/8/layout/radial4"/>
    <dgm:cxn modelId="{A1B30B35-864A-4981-8B84-176991E33D28}" type="presOf" srcId="{7D3BA23A-3BE2-4072-9DD9-7AC6BB13E8E1}" destId="{EF9E8C5B-44C7-4137-8F2A-67EA689B9C41}" srcOrd="0" destOrd="0" presId="urn:microsoft.com/office/officeart/2005/8/layout/radial4"/>
    <dgm:cxn modelId="{D05C596D-546C-48C8-B06E-C591AC487E8E}" srcId="{7D3BA23A-3BE2-4072-9DD9-7AC6BB13E8E1}" destId="{085773CB-BA69-4214-881F-E92CC19B321E}" srcOrd="0" destOrd="0" parTransId="{F3EC5388-BDA5-4EAC-8503-AAB348EDBB70}" sibTransId="{CD6172F0-95D3-4C05-9E95-DEF53F539A0A}"/>
    <dgm:cxn modelId="{80BD82C9-2DC7-4117-888F-A9056A723A45}" type="presParOf" srcId="{EF9E8C5B-44C7-4137-8F2A-67EA689B9C41}" destId="{3F45A9DC-544C-4CC0-AFCB-38941F8E44D3}" srcOrd="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FFB0646-8303-4406-AD0E-92D6A5AA02D7}"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160C53DB-7FB1-4037-AE59-56A07150382D}">
      <dgm:prSet phldrT="[Text]"/>
      <dgm:spPr/>
      <dgm:t>
        <a:bodyPr/>
        <a:lstStyle/>
        <a:p>
          <a:r>
            <a:rPr lang="en-US">
              <a:solidFill>
                <a:schemeClr val="accent1"/>
              </a:solidFill>
            </a:rPr>
            <a:t>Chuyển nền sx nhỏ </a:t>
          </a:r>
          <a:r>
            <a:rPr lang="en-US">
              <a:solidFill>
                <a:schemeClr val="accent1"/>
              </a:solidFill>
              <a:sym typeface="Wingdings" panose="05000000000000000000" pitchFamily="2" charset="2"/>
            </a:rPr>
            <a:t> lớn</a:t>
          </a:r>
          <a:endParaRPr lang="en-US">
            <a:solidFill>
              <a:schemeClr val="accent1"/>
            </a:solidFill>
          </a:endParaRPr>
        </a:p>
      </dgm:t>
    </dgm:pt>
    <dgm:pt modelId="{CD13F4C6-DED3-455D-A0D3-2FF352EC8552}" type="parTrans" cxnId="{D4192575-B52F-4EEF-9E8C-4AAEBCDD500C}">
      <dgm:prSet/>
      <dgm:spPr/>
      <dgm:t>
        <a:bodyPr/>
        <a:lstStyle/>
        <a:p>
          <a:endParaRPr lang="en-US"/>
        </a:p>
      </dgm:t>
    </dgm:pt>
    <dgm:pt modelId="{25FA88AA-EC65-4961-BB37-672AD6D0120A}" type="sibTrans" cxnId="{D4192575-B52F-4EEF-9E8C-4AAEBCDD500C}">
      <dgm:prSet/>
      <dgm:spPr/>
      <dgm:t>
        <a:bodyPr/>
        <a:lstStyle/>
        <a:p>
          <a:endParaRPr lang="en-US"/>
        </a:p>
      </dgm:t>
    </dgm:pt>
    <dgm:pt modelId="{116037A9-900E-45B2-98E1-1FFF020C5C1F}">
      <dgm:prSet phldrT="[Text]"/>
      <dgm:spPr/>
      <dgm:t>
        <a:bodyPr/>
        <a:lstStyle/>
        <a:p>
          <a:r>
            <a:rPr lang="en-US">
              <a:solidFill>
                <a:schemeClr val="accent1"/>
              </a:solidFill>
            </a:rPr>
            <a:t>Thúc đẩy LLSX phát triển nhanh chóng</a:t>
          </a:r>
        </a:p>
      </dgm:t>
    </dgm:pt>
    <dgm:pt modelId="{9AC8AEBB-3602-4172-973C-F1F60D2D74AD}" type="parTrans" cxnId="{1260792B-DBD3-4082-9079-29188DC96255}">
      <dgm:prSet/>
      <dgm:spPr/>
      <dgm:t>
        <a:bodyPr/>
        <a:lstStyle/>
        <a:p>
          <a:endParaRPr lang="en-US"/>
        </a:p>
      </dgm:t>
    </dgm:pt>
    <dgm:pt modelId="{7A094355-AEAB-482C-B19C-B598A09388B0}" type="sibTrans" cxnId="{1260792B-DBD3-4082-9079-29188DC96255}">
      <dgm:prSet/>
      <dgm:spPr/>
      <dgm:t>
        <a:bodyPr/>
        <a:lstStyle/>
        <a:p>
          <a:endParaRPr lang="en-US"/>
        </a:p>
      </dgm:t>
    </dgm:pt>
    <dgm:pt modelId="{7062842A-AB61-4034-86B1-81208E993B26}">
      <dgm:prSet phldrT="[Text]"/>
      <dgm:spPr/>
      <dgm:t>
        <a:bodyPr/>
        <a:lstStyle/>
        <a:p>
          <a:r>
            <a:rPr lang="en-US">
              <a:solidFill>
                <a:schemeClr val="accent1"/>
              </a:solidFill>
            </a:rPr>
            <a:t>Thực hiện xã hội hóa sản xuất</a:t>
          </a:r>
        </a:p>
      </dgm:t>
    </dgm:pt>
    <dgm:pt modelId="{2C7C11CA-BE9C-43A2-9C01-61D28557A71D}" type="parTrans" cxnId="{988E8162-55AD-4301-BBDF-04243821B6CF}">
      <dgm:prSet/>
      <dgm:spPr/>
      <dgm:t>
        <a:bodyPr/>
        <a:lstStyle/>
        <a:p>
          <a:endParaRPr lang="en-US"/>
        </a:p>
      </dgm:t>
    </dgm:pt>
    <dgm:pt modelId="{B65AA9E1-C523-4BE0-AC68-F97A4A52DEE1}" type="sibTrans" cxnId="{988E8162-55AD-4301-BBDF-04243821B6CF}">
      <dgm:prSet/>
      <dgm:spPr/>
      <dgm:t>
        <a:bodyPr/>
        <a:lstStyle/>
        <a:p>
          <a:endParaRPr lang="en-US"/>
        </a:p>
      </dgm:t>
    </dgm:pt>
    <dgm:pt modelId="{B006362D-5FD6-4328-B135-42BD2B84A7B7}" type="pres">
      <dgm:prSet presAssocID="{8FFB0646-8303-4406-AD0E-92D6A5AA02D7}" presName="Name0" presStyleCnt="0">
        <dgm:presLayoutVars>
          <dgm:chMax val="11"/>
          <dgm:chPref val="11"/>
          <dgm:dir/>
          <dgm:resizeHandles/>
        </dgm:presLayoutVars>
      </dgm:prSet>
      <dgm:spPr/>
    </dgm:pt>
    <dgm:pt modelId="{E5842660-08C2-4D1D-AD8A-1DDA68CB7C54}" type="pres">
      <dgm:prSet presAssocID="{7062842A-AB61-4034-86B1-81208E993B26}" presName="Accent3" presStyleCnt="0"/>
      <dgm:spPr/>
    </dgm:pt>
    <dgm:pt modelId="{69A3E8DA-EEF5-4980-8AD3-086CD8428024}" type="pres">
      <dgm:prSet presAssocID="{7062842A-AB61-4034-86B1-81208E993B26}" presName="Accent" presStyleLbl="node1" presStyleIdx="0" presStyleCnt="3"/>
      <dgm:spPr/>
    </dgm:pt>
    <dgm:pt modelId="{299093BA-3635-4D0C-B029-7514B645F1C1}" type="pres">
      <dgm:prSet presAssocID="{7062842A-AB61-4034-86B1-81208E993B26}" presName="ParentBackground3" presStyleCnt="0"/>
      <dgm:spPr/>
    </dgm:pt>
    <dgm:pt modelId="{25FA4BE7-BAD1-4C46-A312-69F0656763A2}" type="pres">
      <dgm:prSet presAssocID="{7062842A-AB61-4034-86B1-81208E993B26}" presName="ParentBackground" presStyleLbl="fgAcc1" presStyleIdx="0" presStyleCnt="3"/>
      <dgm:spPr/>
    </dgm:pt>
    <dgm:pt modelId="{11B736F3-6532-43A7-B5C1-7422A497C290}" type="pres">
      <dgm:prSet presAssocID="{7062842A-AB61-4034-86B1-81208E993B26}" presName="Parent3" presStyleLbl="revTx" presStyleIdx="0" presStyleCnt="0">
        <dgm:presLayoutVars>
          <dgm:chMax val="1"/>
          <dgm:chPref val="1"/>
          <dgm:bulletEnabled val="1"/>
        </dgm:presLayoutVars>
      </dgm:prSet>
      <dgm:spPr/>
    </dgm:pt>
    <dgm:pt modelId="{B92FEBB3-CC53-438C-A954-DC8930D8B52D}" type="pres">
      <dgm:prSet presAssocID="{116037A9-900E-45B2-98E1-1FFF020C5C1F}" presName="Accent2" presStyleCnt="0"/>
      <dgm:spPr/>
    </dgm:pt>
    <dgm:pt modelId="{1FAC7E06-29FC-4FC9-AF19-55E65AA59957}" type="pres">
      <dgm:prSet presAssocID="{116037A9-900E-45B2-98E1-1FFF020C5C1F}" presName="Accent" presStyleLbl="node1" presStyleIdx="1" presStyleCnt="3"/>
      <dgm:spPr/>
    </dgm:pt>
    <dgm:pt modelId="{1C85A62B-1B98-4631-9902-8029C2B48B12}" type="pres">
      <dgm:prSet presAssocID="{116037A9-900E-45B2-98E1-1FFF020C5C1F}" presName="ParentBackground2" presStyleCnt="0"/>
      <dgm:spPr/>
    </dgm:pt>
    <dgm:pt modelId="{CD02C842-0EA6-444E-89DF-2D43A6805F3F}" type="pres">
      <dgm:prSet presAssocID="{116037A9-900E-45B2-98E1-1FFF020C5C1F}" presName="ParentBackground" presStyleLbl="fgAcc1" presStyleIdx="1" presStyleCnt="3"/>
      <dgm:spPr/>
    </dgm:pt>
    <dgm:pt modelId="{40073673-EE8A-42A4-B980-A87192B4502D}" type="pres">
      <dgm:prSet presAssocID="{116037A9-900E-45B2-98E1-1FFF020C5C1F}" presName="Parent2" presStyleLbl="revTx" presStyleIdx="0" presStyleCnt="0">
        <dgm:presLayoutVars>
          <dgm:chMax val="1"/>
          <dgm:chPref val="1"/>
          <dgm:bulletEnabled val="1"/>
        </dgm:presLayoutVars>
      </dgm:prSet>
      <dgm:spPr/>
    </dgm:pt>
    <dgm:pt modelId="{3ACB5779-4F35-40E2-9520-018E965A8D44}" type="pres">
      <dgm:prSet presAssocID="{160C53DB-7FB1-4037-AE59-56A07150382D}" presName="Accent1" presStyleCnt="0"/>
      <dgm:spPr/>
    </dgm:pt>
    <dgm:pt modelId="{30325185-AEB3-4FFB-816F-BB0C4AA1FF9B}" type="pres">
      <dgm:prSet presAssocID="{160C53DB-7FB1-4037-AE59-56A07150382D}" presName="Accent" presStyleLbl="node1" presStyleIdx="2" presStyleCnt="3"/>
      <dgm:spPr/>
    </dgm:pt>
    <dgm:pt modelId="{43BD097F-641D-45FE-80D1-C672EFBBE547}" type="pres">
      <dgm:prSet presAssocID="{160C53DB-7FB1-4037-AE59-56A07150382D}" presName="ParentBackground1" presStyleCnt="0"/>
      <dgm:spPr/>
    </dgm:pt>
    <dgm:pt modelId="{CBC2E1C0-CE73-47CD-9BA3-3D54F4703EC0}" type="pres">
      <dgm:prSet presAssocID="{160C53DB-7FB1-4037-AE59-56A07150382D}" presName="ParentBackground" presStyleLbl="fgAcc1" presStyleIdx="2" presStyleCnt="3"/>
      <dgm:spPr/>
    </dgm:pt>
    <dgm:pt modelId="{34F1D60D-A5F4-42E8-9CDE-ABD4191A2BF9}" type="pres">
      <dgm:prSet presAssocID="{160C53DB-7FB1-4037-AE59-56A07150382D}" presName="Parent1" presStyleLbl="revTx" presStyleIdx="0" presStyleCnt="0">
        <dgm:presLayoutVars>
          <dgm:chMax val="1"/>
          <dgm:chPref val="1"/>
          <dgm:bulletEnabled val="1"/>
        </dgm:presLayoutVars>
      </dgm:prSet>
      <dgm:spPr/>
    </dgm:pt>
  </dgm:ptLst>
  <dgm:cxnLst>
    <dgm:cxn modelId="{6D230F0A-30A4-443D-9AAD-A86210DA41FD}" type="presOf" srcId="{160C53DB-7FB1-4037-AE59-56A07150382D}" destId="{CBC2E1C0-CE73-47CD-9BA3-3D54F4703EC0}" srcOrd="0" destOrd="0" presId="urn:microsoft.com/office/officeart/2011/layout/CircleProcess"/>
    <dgm:cxn modelId="{1260792B-DBD3-4082-9079-29188DC96255}" srcId="{8FFB0646-8303-4406-AD0E-92D6A5AA02D7}" destId="{116037A9-900E-45B2-98E1-1FFF020C5C1F}" srcOrd="1" destOrd="0" parTransId="{9AC8AEBB-3602-4172-973C-F1F60D2D74AD}" sibTransId="{7A094355-AEAB-482C-B19C-B598A09388B0}"/>
    <dgm:cxn modelId="{41242741-F1DB-492B-8645-E814578101CB}" type="presOf" srcId="{8FFB0646-8303-4406-AD0E-92D6A5AA02D7}" destId="{B006362D-5FD6-4328-B135-42BD2B84A7B7}" srcOrd="0" destOrd="0" presId="urn:microsoft.com/office/officeart/2011/layout/CircleProcess"/>
    <dgm:cxn modelId="{988E8162-55AD-4301-BBDF-04243821B6CF}" srcId="{8FFB0646-8303-4406-AD0E-92D6A5AA02D7}" destId="{7062842A-AB61-4034-86B1-81208E993B26}" srcOrd="2" destOrd="0" parTransId="{2C7C11CA-BE9C-43A2-9C01-61D28557A71D}" sibTransId="{B65AA9E1-C523-4BE0-AC68-F97A4A52DEE1}"/>
    <dgm:cxn modelId="{F4960465-0876-40C7-99EA-B4FE6E134E2C}" type="presOf" srcId="{116037A9-900E-45B2-98E1-1FFF020C5C1F}" destId="{CD02C842-0EA6-444E-89DF-2D43A6805F3F}" srcOrd="0" destOrd="0" presId="urn:microsoft.com/office/officeart/2011/layout/CircleProcess"/>
    <dgm:cxn modelId="{D4192575-B52F-4EEF-9E8C-4AAEBCDD500C}" srcId="{8FFB0646-8303-4406-AD0E-92D6A5AA02D7}" destId="{160C53DB-7FB1-4037-AE59-56A07150382D}" srcOrd="0" destOrd="0" parTransId="{CD13F4C6-DED3-455D-A0D3-2FF352EC8552}" sibTransId="{25FA88AA-EC65-4961-BB37-672AD6D0120A}"/>
    <dgm:cxn modelId="{272A7E7E-FCB9-40DE-B0CB-2EE5BC128FC4}" type="presOf" srcId="{160C53DB-7FB1-4037-AE59-56A07150382D}" destId="{34F1D60D-A5F4-42E8-9CDE-ABD4191A2BF9}" srcOrd="1" destOrd="0" presId="urn:microsoft.com/office/officeart/2011/layout/CircleProcess"/>
    <dgm:cxn modelId="{589EF4CC-2EE9-4DE2-A489-85ED8C703957}" type="presOf" srcId="{7062842A-AB61-4034-86B1-81208E993B26}" destId="{11B736F3-6532-43A7-B5C1-7422A497C290}" srcOrd="1" destOrd="0" presId="urn:microsoft.com/office/officeart/2011/layout/CircleProcess"/>
    <dgm:cxn modelId="{D914B7D4-1D21-4AF8-A4E8-40AD294B35FB}" type="presOf" srcId="{116037A9-900E-45B2-98E1-1FFF020C5C1F}" destId="{40073673-EE8A-42A4-B980-A87192B4502D}" srcOrd="1" destOrd="0" presId="urn:microsoft.com/office/officeart/2011/layout/CircleProcess"/>
    <dgm:cxn modelId="{45C003F9-2BA8-43D0-B8ED-DB748EF73F30}" type="presOf" srcId="{7062842A-AB61-4034-86B1-81208E993B26}" destId="{25FA4BE7-BAD1-4C46-A312-69F0656763A2}" srcOrd="0" destOrd="0" presId="urn:microsoft.com/office/officeart/2011/layout/CircleProcess"/>
    <dgm:cxn modelId="{8EDBFDB9-B3EB-4913-A184-72F5D197DE59}" type="presParOf" srcId="{B006362D-5FD6-4328-B135-42BD2B84A7B7}" destId="{E5842660-08C2-4D1D-AD8A-1DDA68CB7C54}" srcOrd="0" destOrd="0" presId="urn:microsoft.com/office/officeart/2011/layout/CircleProcess"/>
    <dgm:cxn modelId="{94955B71-F08E-4BC0-AEFD-6BDA4120AD3C}" type="presParOf" srcId="{E5842660-08C2-4D1D-AD8A-1DDA68CB7C54}" destId="{69A3E8DA-EEF5-4980-8AD3-086CD8428024}" srcOrd="0" destOrd="0" presId="urn:microsoft.com/office/officeart/2011/layout/CircleProcess"/>
    <dgm:cxn modelId="{B501AC73-0821-4EB8-AE93-48F63D937950}" type="presParOf" srcId="{B006362D-5FD6-4328-B135-42BD2B84A7B7}" destId="{299093BA-3635-4D0C-B029-7514B645F1C1}" srcOrd="1" destOrd="0" presId="urn:microsoft.com/office/officeart/2011/layout/CircleProcess"/>
    <dgm:cxn modelId="{732B9AE3-6B94-496D-AB54-D03FEB2B0E32}" type="presParOf" srcId="{299093BA-3635-4D0C-B029-7514B645F1C1}" destId="{25FA4BE7-BAD1-4C46-A312-69F0656763A2}" srcOrd="0" destOrd="0" presId="urn:microsoft.com/office/officeart/2011/layout/CircleProcess"/>
    <dgm:cxn modelId="{F31557F7-400C-477D-AFC0-AFCC36D784D3}" type="presParOf" srcId="{B006362D-5FD6-4328-B135-42BD2B84A7B7}" destId="{11B736F3-6532-43A7-B5C1-7422A497C290}" srcOrd="2" destOrd="0" presId="urn:microsoft.com/office/officeart/2011/layout/CircleProcess"/>
    <dgm:cxn modelId="{B1C5EBE6-CFFD-4CDF-8AE4-CA9DD27D8ACC}" type="presParOf" srcId="{B006362D-5FD6-4328-B135-42BD2B84A7B7}" destId="{B92FEBB3-CC53-438C-A954-DC8930D8B52D}" srcOrd="3" destOrd="0" presId="urn:microsoft.com/office/officeart/2011/layout/CircleProcess"/>
    <dgm:cxn modelId="{A3FE2C6C-E3B2-403C-BE96-4A52D625B898}" type="presParOf" srcId="{B92FEBB3-CC53-438C-A954-DC8930D8B52D}" destId="{1FAC7E06-29FC-4FC9-AF19-55E65AA59957}" srcOrd="0" destOrd="0" presId="urn:microsoft.com/office/officeart/2011/layout/CircleProcess"/>
    <dgm:cxn modelId="{278D2A95-35C1-492C-A12B-BC3D04FE7C23}" type="presParOf" srcId="{B006362D-5FD6-4328-B135-42BD2B84A7B7}" destId="{1C85A62B-1B98-4631-9902-8029C2B48B12}" srcOrd="4" destOrd="0" presId="urn:microsoft.com/office/officeart/2011/layout/CircleProcess"/>
    <dgm:cxn modelId="{A98099B3-9B02-444E-BD7B-A9A637565D3C}" type="presParOf" srcId="{1C85A62B-1B98-4631-9902-8029C2B48B12}" destId="{CD02C842-0EA6-444E-89DF-2D43A6805F3F}" srcOrd="0" destOrd="0" presId="urn:microsoft.com/office/officeart/2011/layout/CircleProcess"/>
    <dgm:cxn modelId="{6E62E04E-4245-4EA2-94F5-C14A9C047D37}" type="presParOf" srcId="{B006362D-5FD6-4328-B135-42BD2B84A7B7}" destId="{40073673-EE8A-42A4-B980-A87192B4502D}" srcOrd="5" destOrd="0" presId="urn:microsoft.com/office/officeart/2011/layout/CircleProcess"/>
    <dgm:cxn modelId="{BE2E0EA3-4A21-4004-808D-48C7A70A2A60}" type="presParOf" srcId="{B006362D-5FD6-4328-B135-42BD2B84A7B7}" destId="{3ACB5779-4F35-40E2-9520-018E965A8D44}" srcOrd="6" destOrd="0" presId="urn:microsoft.com/office/officeart/2011/layout/CircleProcess"/>
    <dgm:cxn modelId="{0AE6E12F-99C3-40D9-A286-3B1B4FFD2CAD}" type="presParOf" srcId="{3ACB5779-4F35-40E2-9520-018E965A8D44}" destId="{30325185-AEB3-4FFB-816F-BB0C4AA1FF9B}" srcOrd="0" destOrd="0" presId="urn:microsoft.com/office/officeart/2011/layout/CircleProcess"/>
    <dgm:cxn modelId="{6FB73045-A138-45A1-9A98-F4EF6C9BBCBC}" type="presParOf" srcId="{B006362D-5FD6-4328-B135-42BD2B84A7B7}" destId="{43BD097F-641D-45FE-80D1-C672EFBBE547}" srcOrd="7" destOrd="0" presId="urn:microsoft.com/office/officeart/2011/layout/CircleProcess"/>
    <dgm:cxn modelId="{D6962E11-16D6-4572-A3BE-31A7C489E046}" type="presParOf" srcId="{43BD097F-641D-45FE-80D1-C672EFBBE547}" destId="{CBC2E1C0-CE73-47CD-9BA3-3D54F4703EC0}" srcOrd="0" destOrd="0" presId="urn:microsoft.com/office/officeart/2011/layout/CircleProcess"/>
    <dgm:cxn modelId="{CD751E51-2624-44E8-976D-767E44D5EDFC}" type="presParOf" srcId="{B006362D-5FD6-4328-B135-42BD2B84A7B7}" destId="{34F1D60D-A5F4-42E8-9CDE-ABD4191A2BF9}"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CA9DF4-96A9-457E-8ACE-0E3407177248}"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45A589A-C14A-42D9-8323-0C1E0B593BAC}">
      <dgm:prSet phldrT="[Text]"/>
      <dgm:spPr/>
      <dgm:t>
        <a:bodyPr/>
        <a:lstStyle/>
        <a:p>
          <a:r>
            <a:rPr lang="en-US"/>
            <a:t>CẠNH TRANH</a:t>
          </a:r>
        </a:p>
        <a:p>
          <a:r>
            <a:rPr lang="en-US"/>
            <a:t>TCĐQ &gt;&lt; DN ngoài ĐQ</a:t>
          </a:r>
        </a:p>
      </dgm:t>
    </dgm:pt>
    <dgm:pt modelId="{5F9CF38C-6BDE-4E35-B0E5-162D8EC06553}" type="parTrans" cxnId="{57B3BB06-C520-43AF-8A5E-9AA83B0351CF}">
      <dgm:prSet/>
      <dgm:spPr/>
      <dgm:t>
        <a:bodyPr/>
        <a:lstStyle/>
        <a:p>
          <a:endParaRPr lang="en-US"/>
        </a:p>
      </dgm:t>
    </dgm:pt>
    <dgm:pt modelId="{D6171B12-4ABF-4374-8CF9-10A6A8C40C4E}" type="sibTrans" cxnId="{57B3BB06-C520-43AF-8A5E-9AA83B0351CF}">
      <dgm:prSet/>
      <dgm:spPr/>
      <dgm:t>
        <a:bodyPr/>
        <a:lstStyle/>
        <a:p>
          <a:endParaRPr lang="en-US"/>
        </a:p>
      </dgm:t>
    </dgm:pt>
    <dgm:pt modelId="{A6962FC5-B357-4130-AD0D-53A3D481BFB5}">
      <dgm:prSet phldrT="[Text]"/>
      <dgm:spPr/>
      <dgm:t>
        <a:bodyPr/>
        <a:lstStyle/>
        <a:p>
          <a:r>
            <a:rPr lang="en-US" dirty="0"/>
            <a:t>CẠNH TRANH</a:t>
          </a:r>
        </a:p>
        <a:p>
          <a:r>
            <a:rPr lang="en-US" dirty="0"/>
            <a:t>NỘI BỘ TCĐQ</a:t>
          </a:r>
        </a:p>
      </dgm:t>
    </dgm:pt>
    <dgm:pt modelId="{FD7016EE-F66C-44CB-A322-9F2419BFF737}" type="parTrans" cxnId="{875ADDA0-9B31-44A2-83C8-9B00295ACCCC}">
      <dgm:prSet/>
      <dgm:spPr/>
      <dgm:t>
        <a:bodyPr/>
        <a:lstStyle/>
        <a:p>
          <a:endParaRPr lang="en-US"/>
        </a:p>
      </dgm:t>
    </dgm:pt>
    <dgm:pt modelId="{02AA8037-FF8E-47A5-BE14-B49B9A326DB5}" type="sibTrans" cxnId="{875ADDA0-9B31-44A2-83C8-9B00295ACCCC}">
      <dgm:prSet/>
      <dgm:spPr/>
      <dgm:t>
        <a:bodyPr/>
        <a:lstStyle/>
        <a:p>
          <a:endParaRPr lang="en-US"/>
        </a:p>
      </dgm:t>
    </dgm:pt>
    <dgm:pt modelId="{30D3D055-0934-46CA-89CA-610724378616}">
      <dgm:prSet phldrT="[Text]"/>
      <dgm:spPr/>
      <dgm:t>
        <a:bodyPr/>
        <a:lstStyle/>
        <a:p>
          <a:r>
            <a:rPr lang="en-US"/>
            <a:t>CẠNH TRANH</a:t>
          </a:r>
        </a:p>
        <a:p>
          <a:r>
            <a:rPr lang="en-US"/>
            <a:t>TCĐQ &gt;&lt; TCĐQ</a:t>
          </a:r>
        </a:p>
      </dgm:t>
    </dgm:pt>
    <dgm:pt modelId="{58D81010-12F2-4624-8E01-02703531B0E1}" type="parTrans" cxnId="{B60E7F03-9E7F-4DD6-B46C-CC2FB78B49F5}">
      <dgm:prSet/>
      <dgm:spPr/>
      <dgm:t>
        <a:bodyPr/>
        <a:lstStyle/>
        <a:p>
          <a:endParaRPr lang="en-US"/>
        </a:p>
      </dgm:t>
    </dgm:pt>
    <dgm:pt modelId="{0D5B255E-D8C9-4662-AE8F-402CC1BC427A}" type="sibTrans" cxnId="{B60E7F03-9E7F-4DD6-B46C-CC2FB78B49F5}">
      <dgm:prSet/>
      <dgm:spPr/>
      <dgm:t>
        <a:bodyPr/>
        <a:lstStyle/>
        <a:p>
          <a:endParaRPr lang="en-US"/>
        </a:p>
      </dgm:t>
    </dgm:pt>
    <dgm:pt modelId="{407D4C06-9FA3-4CFF-9D7A-358B9AE2077F}" type="pres">
      <dgm:prSet presAssocID="{4ACA9DF4-96A9-457E-8ACE-0E3407177248}" presName="Name0" presStyleCnt="0">
        <dgm:presLayoutVars>
          <dgm:dir/>
          <dgm:resizeHandles val="exact"/>
        </dgm:presLayoutVars>
      </dgm:prSet>
      <dgm:spPr/>
    </dgm:pt>
    <dgm:pt modelId="{A192FDEE-D876-4060-91DB-31744F57EC58}" type="pres">
      <dgm:prSet presAssocID="{545A589A-C14A-42D9-8323-0C1E0B593BAC}" presName="node" presStyleLbl="node1" presStyleIdx="0" presStyleCnt="3" custScaleX="179709" custScaleY="134842">
        <dgm:presLayoutVars>
          <dgm:bulletEnabled val="1"/>
        </dgm:presLayoutVars>
      </dgm:prSet>
      <dgm:spPr/>
    </dgm:pt>
    <dgm:pt modelId="{B25211CA-3065-4079-82A0-65E38F94EE73}" type="pres">
      <dgm:prSet presAssocID="{D6171B12-4ABF-4374-8CF9-10A6A8C40C4E}" presName="sibTrans" presStyleLbl="sibTrans2D1" presStyleIdx="0" presStyleCnt="3"/>
      <dgm:spPr/>
    </dgm:pt>
    <dgm:pt modelId="{92D87AE4-205F-434D-897A-DAF9DD434364}" type="pres">
      <dgm:prSet presAssocID="{D6171B12-4ABF-4374-8CF9-10A6A8C40C4E}" presName="connectorText" presStyleLbl="sibTrans2D1" presStyleIdx="0" presStyleCnt="3"/>
      <dgm:spPr/>
    </dgm:pt>
    <dgm:pt modelId="{B6EB5181-BC51-4C44-927F-CCD026E54F1A}" type="pres">
      <dgm:prSet presAssocID="{A6962FC5-B357-4130-AD0D-53A3D481BFB5}" presName="node" presStyleLbl="node1" presStyleIdx="1" presStyleCnt="3">
        <dgm:presLayoutVars>
          <dgm:bulletEnabled val="1"/>
        </dgm:presLayoutVars>
      </dgm:prSet>
      <dgm:spPr/>
    </dgm:pt>
    <dgm:pt modelId="{3FD2429D-0D48-408C-B782-08BA895DE46C}" type="pres">
      <dgm:prSet presAssocID="{02AA8037-FF8E-47A5-BE14-B49B9A326DB5}" presName="sibTrans" presStyleLbl="sibTrans2D1" presStyleIdx="1" presStyleCnt="3" custLinFactNeighborX="-10428" custLinFactNeighborY="13562"/>
      <dgm:spPr/>
    </dgm:pt>
    <dgm:pt modelId="{96901A1E-DC53-4318-B023-3985D9BED86A}" type="pres">
      <dgm:prSet presAssocID="{02AA8037-FF8E-47A5-BE14-B49B9A326DB5}" presName="connectorText" presStyleLbl="sibTrans2D1" presStyleIdx="1" presStyleCnt="3"/>
      <dgm:spPr/>
    </dgm:pt>
    <dgm:pt modelId="{1B73957B-46D9-4861-A046-3C1035807299}" type="pres">
      <dgm:prSet presAssocID="{30D3D055-0934-46CA-89CA-610724378616}" presName="node" presStyleLbl="node1" presStyleIdx="2" presStyleCnt="3" custScaleX="122349" custRadScaleRad="112464" custRadScaleInc="4811">
        <dgm:presLayoutVars>
          <dgm:bulletEnabled val="1"/>
        </dgm:presLayoutVars>
      </dgm:prSet>
      <dgm:spPr/>
    </dgm:pt>
    <dgm:pt modelId="{CB00D57F-CB1D-42D8-8BEA-FDDAAD9650E2}" type="pres">
      <dgm:prSet presAssocID="{0D5B255E-D8C9-4662-AE8F-402CC1BC427A}" presName="sibTrans" presStyleLbl="sibTrans2D1" presStyleIdx="2" presStyleCnt="3"/>
      <dgm:spPr/>
    </dgm:pt>
    <dgm:pt modelId="{7660D555-14DC-42E9-91E9-79E35752E768}" type="pres">
      <dgm:prSet presAssocID="{0D5B255E-D8C9-4662-AE8F-402CC1BC427A}" presName="connectorText" presStyleLbl="sibTrans2D1" presStyleIdx="2" presStyleCnt="3"/>
      <dgm:spPr/>
    </dgm:pt>
  </dgm:ptLst>
  <dgm:cxnLst>
    <dgm:cxn modelId="{B60E7F03-9E7F-4DD6-B46C-CC2FB78B49F5}" srcId="{4ACA9DF4-96A9-457E-8ACE-0E3407177248}" destId="{30D3D055-0934-46CA-89CA-610724378616}" srcOrd="2" destOrd="0" parTransId="{58D81010-12F2-4624-8E01-02703531B0E1}" sibTransId="{0D5B255E-D8C9-4662-AE8F-402CC1BC427A}"/>
    <dgm:cxn modelId="{57B3BB06-C520-43AF-8A5E-9AA83B0351CF}" srcId="{4ACA9DF4-96A9-457E-8ACE-0E3407177248}" destId="{545A589A-C14A-42D9-8323-0C1E0B593BAC}" srcOrd="0" destOrd="0" parTransId="{5F9CF38C-6BDE-4E35-B0E5-162D8EC06553}" sibTransId="{D6171B12-4ABF-4374-8CF9-10A6A8C40C4E}"/>
    <dgm:cxn modelId="{1405EE1A-F58F-42A5-9A5B-93514E15859B}" type="presOf" srcId="{D6171B12-4ABF-4374-8CF9-10A6A8C40C4E}" destId="{92D87AE4-205F-434D-897A-DAF9DD434364}" srcOrd="1" destOrd="0" presId="urn:microsoft.com/office/officeart/2005/8/layout/cycle7"/>
    <dgm:cxn modelId="{00728C29-F9F5-46A4-AFF2-501BAE297F39}" type="presOf" srcId="{0D5B255E-D8C9-4662-AE8F-402CC1BC427A}" destId="{7660D555-14DC-42E9-91E9-79E35752E768}" srcOrd="1" destOrd="0" presId="urn:microsoft.com/office/officeart/2005/8/layout/cycle7"/>
    <dgm:cxn modelId="{CA96C85B-80F2-47D0-AA84-C6392B044F0C}" type="presOf" srcId="{02AA8037-FF8E-47A5-BE14-B49B9A326DB5}" destId="{3FD2429D-0D48-408C-B782-08BA895DE46C}" srcOrd="0" destOrd="0" presId="urn:microsoft.com/office/officeart/2005/8/layout/cycle7"/>
    <dgm:cxn modelId="{3E1B105A-FE69-4F92-85BF-AF9291958795}" type="presOf" srcId="{30D3D055-0934-46CA-89CA-610724378616}" destId="{1B73957B-46D9-4861-A046-3C1035807299}" srcOrd="0" destOrd="0" presId="urn:microsoft.com/office/officeart/2005/8/layout/cycle7"/>
    <dgm:cxn modelId="{470A0795-1EF8-4371-BCEA-D2BAB7CFCF39}" type="presOf" srcId="{A6962FC5-B357-4130-AD0D-53A3D481BFB5}" destId="{B6EB5181-BC51-4C44-927F-CCD026E54F1A}" srcOrd="0" destOrd="0" presId="urn:microsoft.com/office/officeart/2005/8/layout/cycle7"/>
    <dgm:cxn modelId="{F4A74C9F-735B-453C-BB7F-3B0C6741BF20}" type="presOf" srcId="{0D5B255E-D8C9-4662-AE8F-402CC1BC427A}" destId="{CB00D57F-CB1D-42D8-8BEA-FDDAAD9650E2}" srcOrd="0" destOrd="0" presId="urn:microsoft.com/office/officeart/2005/8/layout/cycle7"/>
    <dgm:cxn modelId="{875ADDA0-9B31-44A2-83C8-9B00295ACCCC}" srcId="{4ACA9DF4-96A9-457E-8ACE-0E3407177248}" destId="{A6962FC5-B357-4130-AD0D-53A3D481BFB5}" srcOrd="1" destOrd="0" parTransId="{FD7016EE-F66C-44CB-A322-9F2419BFF737}" sibTransId="{02AA8037-FF8E-47A5-BE14-B49B9A326DB5}"/>
    <dgm:cxn modelId="{7E7D7AA8-E29F-46E9-8328-911E1A3F0A9F}" type="presOf" srcId="{D6171B12-4ABF-4374-8CF9-10A6A8C40C4E}" destId="{B25211CA-3065-4079-82A0-65E38F94EE73}" srcOrd="0" destOrd="0" presId="urn:microsoft.com/office/officeart/2005/8/layout/cycle7"/>
    <dgm:cxn modelId="{A536F0B3-C4F3-4BC2-B735-FEDBA9FA3A4A}" type="presOf" srcId="{4ACA9DF4-96A9-457E-8ACE-0E3407177248}" destId="{407D4C06-9FA3-4CFF-9D7A-358B9AE2077F}" srcOrd="0" destOrd="0" presId="urn:microsoft.com/office/officeart/2005/8/layout/cycle7"/>
    <dgm:cxn modelId="{AF9864EC-508D-4A64-9B75-9C0B542E5276}" type="presOf" srcId="{545A589A-C14A-42D9-8323-0C1E0B593BAC}" destId="{A192FDEE-D876-4060-91DB-31744F57EC58}" srcOrd="0" destOrd="0" presId="urn:microsoft.com/office/officeart/2005/8/layout/cycle7"/>
    <dgm:cxn modelId="{5B59A2F6-2295-46D1-BF1D-81486046469E}" type="presOf" srcId="{02AA8037-FF8E-47A5-BE14-B49B9A326DB5}" destId="{96901A1E-DC53-4318-B023-3985D9BED86A}" srcOrd="1" destOrd="0" presId="urn:microsoft.com/office/officeart/2005/8/layout/cycle7"/>
    <dgm:cxn modelId="{174F9700-45ED-42F6-BCD8-4ADE130A696C}" type="presParOf" srcId="{407D4C06-9FA3-4CFF-9D7A-358B9AE2077F}" destId="{A192FDEE-D876-4060-91DB-31744F57EC58}" srcOrd="0" destOrd="0" presId="urn:microsoft.com/office/officeart/2005/8/layout/cycle7"/>
    <dgm:cxn modelId="{1B9EDA1B-7676-421D-A687-DEC221A5642C}" type="presParOf" srcId="{407D4C06-9FA3-4CFF-9D7A-358B9AE2077F}" destId="{B25211CA-3065-4079-82A0-65E38F94EE73}" srcOrd="1" destOrd="0" presId="urn:microsoft.com/office/officeart/2005/8/layout/cycle7"/>
    <dgm:cxn modelId="{08C620A3-3F20-419C-B3E9-11B418230B65}" type="presParOf" srcId="{B25211CA-3065-4079-82A0-65E38F94EE73}" destId="{92D87AE4-205F-434D-897A-DAF9DD434364}" srcOrd="0" destOrd="0" presId="urn:microsoft.com/office/officeart/2005/8/layout/cycle7"/>
    <dgm:cxn modelId="{8622896A-26FE-4195-8F68-F69F1793B1E8}" type="presParOf" srcId="{407D4C06-9FA3-4CFF-9D7A-358B9AE2077F}" destId="{B6EB5181-BC51-4C44-927F-CCD026E54F1A}" srcOrd="2" destOrd="0" presId="urn:microsoft.com/office/officeart/2005/8/layout/cycle7"/>
    <dgm:cxn modelId="{0C1FF933-830B-4DF0-BFAB-996D7CF7F05C}" type="presParOf" srcId="{407D4C06-9FA3-4CFF-9D7A-358B9AE2077F}" destId="{3FD2429D-0D48-408C-B782-08BA895DE46C}" srcOrd="3" destOrd="0" presId="urn:microsoft.com/office/officeart/2005/8/layout/cycle7"/>
    <dgm:cxn modelId="{2F8421A0-0339-4258-8CE7-FE19EC1967F1}" type="presParOf" srcId="{3FD2429D-0D48-408C-B782-08BA895DE46C}" destId="{96901A1E-DC53-4318-B023-3985D9BED86A}" srcOrd="0" destOrd="0" presId="urn:microsoft.com/office/officeart/2005/8/layout/cycle7"/>
    <dgm:cxn modelId="{CE9A1A28-18C6-434B-BA0E-CC9851CE251F}" type="presParOf" srcId="{407D4C06-9FA3-4CFF-9D7A-358B9AE2077F}" destId="{1B73957B-46D9-4861-A046-3C1035807299}" srcOrd="4" destOrd="0" presId="urn:microsoft.com/office/officeart/2005/8/layout/cycle7"/>
    <dgm:cxn modelId="{A294E5D9-0E76-413A-9E8F-58625E74626A}" type="presParOf" srcId="{407D4C06-9FA3-4CFF-9D7A-358B9AE2077F}" destId="{CB00D57F-CB1D-42D8-8BEA-FDDAAD9650E2}" srcOrd="5" destOrd="0" presId="urn:microsoft.com/office/officeart/2005/8/layout/cycle7"/>
    <dgm:cxn modelId="{5B8CB1BB-99BF-483A-A2C1-B66DF705A1E1}" type="presParOf" srcId="{CB00D57F-CB1D-42D8-8BEA-FDDAAD9650E2}" destId="{7660D555-14DC-42E9-91E9-79E35752E768}"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C258DA-15A6-426A-B8EC-F7D16AEF489C}" type="doc">
      <dgm:prSet loTypeId="urn:microsoft.com/office/officeart/2005/8/layout/equation2" loCatId="process" qsTypeId="urn:microsoft.com/office/officeart/2005/8/quickstyle/simple1" qsCatId="simple" csTypeId="urn:microsoft.com/office/officeart/2005/8/colors/accent1_2" csCatId="accent1" phldr="1"/>
      <dgm:spPr/>
    </dgm:pt>
    <dgm:pt modelId="{71E75218-60E7-4B27-BA85-EC923F6F4E6F}">
      <dgm:prSet phldrT="[Text]"/>
      <dgm:spPr/>
      <dgm:t>
        <a:bodyPr/>
        <a:lstStyle/>
        <a:p>
          <a:r>
            <a:rPr lang="en-US"/>
            <a:t>ĐỘC QUYỀN</a:t>
          </a:r>
        </a:p>
      </dgm:t>
    </dgm:pt>
    <dgm:pt modelId="{0EDEDCE9-3E24-4D05-9C2A-B15D4356BF52}" type="parTrans" cxnId="{5708F889-45E5-4B1C-B8F7-B1E20619382E}">
      <dgm:prSet/>
      <dgm:spPr/>
      <dgm:t>
        <a:bodyPr/>
        <a:lstStyle/>
        <a:p>
          <a:endParaRPr lang="en-US"/>
        </a:p>
      </dgm:t>
    </dgm:pt>
    <dgm:pt modelId="{B29F2A0A-9BF9-461C-90E7-32E1FAD372F4}" type="sibTrans" cxnId="{5708F889-45E5-4B1C-B8F7-B1E20619382E}">
      <dgm:prSet/>
      <dgm:spPr/>
      <dgm:t>
        <a:bodyPr/>
        <a:lstStyle/>
        <a:p>
          <a:endParaRPr lang="en-US"/>
        </a:p>
      </dgm:t>
    </dgm:pt>
    <dgm:pt modelId="{A4AE8634-4D17-4403-A9D0-E7248AA667B0}" type="pres">
      <dgm:prSet presAssocID="{14C258DA-15A6-426A-B8EC-F7D16AEF489C}" presName="Name0" presStyleCnt="0">
        <dgm:presLayoutVars>
          <dgm:dir/>
          <dgm:resizeHandles val="exact"/>
        </dgm:presLayoutVars>
      </dgm:prSet>
      <dgm:spPr/>
    </dgm:pt>
    <dgm:pt modelId="{7F550C90-EB05-465C-8C11-EFD9EA6BF82A}" type="pres">
      <dgm:prSet presAssocID="{14C258DA-15A6-426A-B8EC-F7D16AEF489C}" presName="vNodes" presStyleCnt="0"/>
      <dgm:spPr/>
    </dgm:pt>
    <dgm:pt modelId="{FEC269BB-DFC1-443A-AF0A-DDB34C681968}" type="pres">
      <dgm:prSet presAssocID="{14C258DA-15A6-426A-B8EC-F7D16AEF489C}" presName="lastNode" presStyleLbl="node1" presStyleIdx="0" presStyleCnt="1" custLinFactNeighborX="-9677" custLinFactNeighborY="538">
        <dgm:presLayoutVars>
          <dgm:bulletEnabled val="1"/>
        </dgm:presLayoutVars>
      </dgm:prSet>
      <dgm:spPr/>
    </dgm:pt>
  </dgm:ptLst>
  <dgm:cxnLst>
    <dgm:cxn modelId="{521D2F5B-D55D-45FE-AA46-B3BA3F38947F}" type="presOf" srcId="{71E75218-60E7-4B27-BA85-EC923F6F4E6F}" destId="{FEC269BB-DFC1-443A-AF0A-DDB34C681968}" srcOrd="0" destOrd="0" presId="urn:microsoft.com/office/officeart/2005/8/layout/equation2"/>
    <dgm:cxn modelId="{5708F889-45E5-4B1C-B8F7-B1E20619382E}" srcId="{14C258DA-15A6-426A-B8EC-F7D16AEF489C}" destId="{71E75218-60E7-4B27-BA85-EC923F6F4E6F}" srcOrd="0" destOrd="0" parTransId="{0EDEDCE9-3E24-4D05-9C2A-B15D4356BF52}" sibTransId="{B29F2A0A-9BF9-461C-90E7-32E1FAD372F4}"/>
    <dgm:cxn modelId="{F6D8D9DD-AACA-48FA-A68A-48D11C17566B}" type="presOf" srcId="{14C258DA-15A6-426A-B8EC-F7D16AEF489C}" destId="{A4AE8634-4D17-4403-A9D0-E7248AA667B0}" srcOrd="0" destOrd="0" presId="urn:microsoft.com/office/officeart/2005/8/layout/equation2"/>
    <dgm:cxn modelId="{936ECF25-A117-4A02-A268-384D8049C3AF}" type="presParOf" srcId="{A4AE8634-4D17-4403-A9D0-E7248AA667B0}" destId="{7F550C90-EB05-465C-8C11-EFD9EA6BF82A}" srcOrd="0" destOrd="0" presId="urn:microsoft.com/office/officeart/2005/8/layout/equation2"/>
    <dgm:cxn modelId="{0A4FDE1D-7267-4BB2-863E-E9C7FA9CA193}" type="presParOf" srcId="{A4AE8634-4D17-4403-A9D0-E7248AA667B0}" destId="{FEC269BB-DFC1-443A-AF0A-DDB34C681968}" srcOrd="1" destOrd="0" presId="urn:microsoft.com/office/officeart/2005/8/layout/equati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F175C8-B7A0-460E-9146-F61B1EF39CD0}"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06073F6A-40E1-459B-8C48-2CC476DC0095}">
      <dgm:prSet phldrT="[Text]"/>
      <dgm:spPr/>
      <dgm:t>
        <a:bodyPr/>
        <a:lstStyle/>
        <a:p>
          <a:r>
            <a:rPr lang="en-US" dirty="0"/>
            <a:t>4.2.1.</a:t>
          </a:r>
        </a:p>
      </dgm:t>
    </dgm:pt>
    <dgm:pt modelId="{D462336B-4927-4465-BEFE-DACB59DC258A}" type="parTrans" cxnId="{8588AD11-3297-4BAB-A807-099E0C0B6C80}">
      <dgm:prSet/>
      <dgm:spPr/>
      <dgm:t>
        <a:bodyPr/>
        <a:lstStyle/>
        <a:p>
          <a:endParaRPr lang="en-US"/>
        </a:p>
      </dgm:t>
    </dgm:pt>
    <dgm:pt modelId="{935DD27E-6BE1-4F7E-B5ED-FC656237011C}" type="sibTrans" cxnId="{8588AD11-3297-4BAB-A807-099E0C0B6C80}">
      <dgm:prSet/>
      <dgm:spPr/>
      <dgm:t>
        <a:bodyPr/>
        <a:lstStyle/>
        <a:p>
          <a:endParaRPr lang="en-US"/>
        </a:p>
      </dgm:t>
    </dgm:pt>
    <dgm:pt modelId="{234EDFC3-5795-4B99-AA27-3CD8AEB3AD5F}">
      <dgm:prSet phldrT="[Text]" custT="1"/>
      <dgm:spPr/>
      <dgm:t>
        <a:bodyPr/>
        <a:lstStyle/>
        <a:p>
          <a:pPr algn="just">
            <a:lnSpc>
              <a:spcPct val="100000"/>
            </a:lnSpc>
          </a:pPr>
          <a:r>
            <a:rPr lang="en-US" sz="5400" dirty="0" err="1">
              <a:latin typeface="Verdana"/>
              <a:cs typeface="Verdana"/>
            </a:rPr>
            <a:t>Lý</a:t>
          </a:r>
          <a:r>
            <a:rPr lang="en-US" sz="5400" dirty="0">
              <a:latin typeface="Verdana"/>
              <a:cs typeface="Verdana"/>
            </a:rPr>
            <a:t> </a:t>
          </a:r>
          <a:r>
            <a:rPr lang="en-US" sz="5400" dirty="0" err="1">
              <a:latin typeface="Verdana"/>
              <a:cs typeface="Verdana"/>
            </a:rPr>
            <a:t>luận</a:t>
          </a:r>
          <a:r>
            <a:rPr lang="en-US" sz="5400" dirty="0">
              <a:latin typeface="Verdana"/>
              <a:cs typeface="Verdana"/>
            </a:rPr>
            <a:t> </a:t>
          </a:r>
          <a:r>
            <a:rPr lang="en-US" sz="5400" dirty="0" err="1">
              <a:latin typeface="Verdana"/>
              <a:cs typeface="Verdana"/>
            </a:rPr>
            <a:t>của</a:t>
          </a:r>
          <a:r>
            <a:rPr lang="en-US" sz="5400" dirty="0">
              <a:latin typeface="Verdana"/>
              <a:cs typeface="Verdana"/>
            </a:rPr>
            <a:t> </a:t>
          </a:r>
          <a:r>
            <a:rPr lang="en-US" sz="5400" dirty="0" err="1">
              <a:latin typeface="Verdana"/>
              <a:cs typeface="Verdana"/>
            </a:rPr>
            <a:t>V.I.Lênin</a:t>
          </a:r>
          <a:r>
            <a:rPr lang="en-US" sz="5400" dirty="0">
              <a:latin typeface="Verdana"/>
              <a:cs typeface="Verdana"/>
            </a:rPr>
            <a:t> </a:t>
          </a:r>
          <a:r>
            <a:rPr lang="en-US" sz="5400" dirty="0" err="1">
              <a:latin typeface="Verdana"/>
              <a:cs typeface="Verdana"/>
            </a:rPr>
            <a:t>về</a:t>
          </a:r>
          <a:r>
            <a:rPr lang="en-US" sz="5400" dirty="0">
              <a:latin typeface="Verdana"/>
              <a:cs typeface="Verdana"/>
            </a:rPr>
            <a:t> </a:t>
          </a:r>
          <a:r>
            <a:rPr lang="en-US" sz="5400" dirty="0" err="1">
              <a:latin typeface="Verdana"/>
              <a:cs typeface="Verdana"/>
            </a:rPr>
            <a:t>độc</a:t>
          </a:r>
          <a:r>
            <a:rPr lang="en-US" sz="5400" dirty="0">
              <a:latin typeface="Verdana"/>
              <a:cs typeface="Verdana"/>
            </a:rPr>
            <a:t> </a:t>
          </a:r>
          <a:r>
            <a:rPr lang="en-US" sz="5400" dirty="0" err="1">
              <a:latin typeface="Verdana"/>
              <a:cs typeface="Verdana"/>
            </a:rPr>
            <a:t>quyền</a:t>
          </a:r>
          <a:r>
            <a:rPr lang="en-US" sz="5400" dirty="0">
              <a:latin typeface="Verdana"/>
              <a:cs typeface="Verdana"/>
            </a:rPr>
            <a:t> </a:t>
          </a:r>
          <a:r>
            <a:rPr lang="en-US" sz="5400" dirty="0" err="1">
              <a:latin typeface="Verdana"/>
              <a:cs typeface="Verdana"/>
            </a:rPr>
            <a:t>trong</a:t>
          </a:r>
          <a:r>
            <a:rPr lang="en-US" sz="5400" dirty="0">
              <a:latin typeface="Verdana"/>
              <a:cs typeface="Verdana"/>
            </a:rPr>
            <a:t> </a:t>
          </a:r>
          <a:r>
            <a:rPr lang="en-US" sz="5400" dirty="0" err="1">
              <a:latin typeface="Verdana"/>
              <a:cs typeface="Verdana"/>
            </a:rPr>
            <a:t>nền</a:t>
          </a:r>
          <a:r>
            <a:rPr lang="en-US" sz="5400" dirty="0">
              <a:latin typeface="Verdana"/>
              <a:cs typeface="Verdana"/>
            </a:rPr>
            <a:t> </a:t>
          </a:r>
          <a:r>
            <a:rPr lang="en-US" sz="5400" dirty="0" err="1">
              <a:latin typeface="Verdana"/>
              <a:cs typeface="Verdana"/>
            </a:rPr>
            <a:t>kinh</a:t>
          </a:r>
          <a:r>
            <a:rPr lang="en-US" sz="5400" dirty="0">
              <a:latin typeface="Verdana"/>
              <a:cs typeface="Verdana"/>
            </a:rPr>
            <a:t> </a:t>
          </a:r>
          <a:r>
            <a:rPr lang="en-US" sz="5400" dirty="0" err="1">
              <a:latin typeface="Verdana"/>
              <a:cs typeface="Verdana"/>
            </a:rPr>
            <a:t>tế</a:t>
          </a:r>
          <a:r>
            <a:rPr lang="en-US" sz="5400" dirty="0">
              <a:latin typeface="Verdana"/>
              <a:cs typeface="Verdana"/>
            </a:rPr>
            <a:t> </a:t>
          </a:r>
          <a:r>
            <a:rPr lang="en-US" sz="5400" dirty="0" err="1">
              <a:latin typeface="Verdana"/>
              <a:cs typeface="Verdana"/>
            </a:rPr>
            <a:t>thị</a:t>
          </a:r>
          <a:r>
            <a:rPr lang="en-US" sz="5400" dirty="0">
              <a:latin typeface="Verdana"/>
              <a:cs typeface="Verdana"/>
            </a:rPr>
            <a:t> </a:t>
          </a:r>
          <a:r>
            <a:rPr lang="en-US" sz="5400" dirty="0" err="1">
              <a:latin typeface="Verdana"/>
              <a:cs typeface="Verdana"/>
            </a:rPr>
            <a:t>trường</a:t>
          </a:r>
          <a:endParaRPr lang="en-US" sz="5400" dirty="0">
            <a:latin typeface="Verdana"/>
            <a:cs typeface="Verdana"/>
          </a:endParaRPr>
        </a:p>
      </dgm:t>
    </dgm:pt>
    <dgm:pt modelId="{6F18DC8C-BCE6-4601-B393-8DEF9C54CD2B}" type="parTrans" cxnId="{14E707D9-F77B-48F8-9727-56E0873975C2}">
      <dgm:prSet/>
      <dgm:spPr/>
      <dgm:t>
        <a:bodyPr/>
        <a:lstStyle/>
        <a:p>
          <a:endParaRPr lang="en-US"/>
        </a:p>
      </dgm:t>
    </dgm:pt>
    <dgm:pt modelId="{34783172-A25B-46E2-A820-A15A3CC9F0EB}" type="sibTrans" cxnId="{14E707D9-F77B-48F8-9727-56E0873975C2}">
      <dgm:prSet/>
      <dgm:spPr/>
      <dgm:t>
        <a:bodyPr/>
        <a:lstStyle/>
        <a:p>
          <a:endParaRPr lang="en-US"/>
        </a:p>
      </dgm:t>
    </dgm:pt>
    <dgm:pt modelId="{B01F17C1-0535-4123-BA5B-175AEAB1AD4D}">
      <dgm:prSet phldrT="[Text]"/>
      <dgm:spPr/>
      <dgm:t>
        <a:bodyPr/>
        <a:lstStyle/>
        <a:p>
          <a:r>
            <a:rPr lang="en-US" dirty="0"/>
            <a:t>4.2.2.</a:t>
          </a:r>
        </a:p>
      </dgm:t>
    </dgm:pt>
    <dgm:pt modelId="{D790896F-B21D-410F-A993-263D40543211}" type="parTrans" cxnId="{22FE5097-4FA4-4923-BB93-39FAEA53B883}">
      <dgm:prSet/>
      <dgm:spPr/>
      <dgm:t>
        <a:bodyPr/>
        <a:lstStyle/>
        <a:p>
          <a:endParaRPr lang="en-US"/>
        </a:p>
      </dgm:t>
    </dgm:pt>
    <dgm:pt modelId="{34791C3B-EBB8-4EFB-9DE5-D57B46FFC60E}" type="sibTrans" cxnId="{22FE5097-4FA4-4923-BB93-39FAEA53B883}">
      <dgm:prSet/>
      <dgm:spPr/>
      <dgm:t>
        <a:bodyPr/>
        <a:lstStyle/>
        <a:p>
          <a:endParaRPr lang="en-US"/>
        </a:p>
      </dgm:t>
    </dgm:pt>
    <dgm:pt modelId="{CEC251DF-D735-42A1-8235-6007DCAADB87}">
      <dgm:prSet phldrT="[Text]" custT="1"/>
      <dgm:spPr/>
      <dgm:t>
        <a:bodyPr/>
        <a:lstStyle/>
        <a:p>
          <a:pPr algn="just">
            <a:lnSpc>
              <a:spcPct val="100000"/>
            </a:lnSpc>
          </a:pPr>
          <a:r>
            <a:rPr lang="en-US" sz="5400" dirty="0" err="1">
              <a:latin typeface="Verdana"/>
              <a:cs typeface="Verdana"/>
            </a:rPr>
            <a:t>Lý</a:t>
          </a:r>
          <a:r>
            <a:rPr lang="en-US" sz="5400" dirty="0">
              <a:latin typeface="Verdana"/>
              <a:cs typeface="Verdana"/>
            </a:rPr>
            <a:t> </a:t>
          </a:r>
          <a:r>
            <a:rPr lang="en-US" sz="5400" dirty="0" err="1">
              <a:latin typeface="Verdana"/>
              <a:cs typeface="Verdana"/>
            </a:rPr>
            <a:t>luận</a:t>
          </a:r>
          <a:r>
            <a:rPr lang="en-US" sz="5400" dirty="0">
              <a:latin typeface="Verdana"/>
              <a:cs typeface="Verdana"/>
            </a:rPr>
            <a:t> </a:t>
          </a:r>
          <a:r>
            <a:rPr lang="en-US" sz="5400" dirty="0" err="1">
              <a:latin typeface="Verdana"/>
              <a:cs typeface="Verdana"/>
            </a:rPr>
            <a:t>của</a:t>
          </a:r>
          <a:r>
            <a:rPr lang="en-US" sz="5400" dirty="0">
              <a:latin typeface="Verdana"/>
              <a:cs typeface="Verdana"/>
            </a:rPr>
            <a:t> </a:t>
          </a:r>
          <a:r>
            <a:rPr lang="en-US" sz="5400" dirty="0" err="1">
              <a:latin typeface="Verdana"/>
              <a:cs typeface="Verdana"/>
            </a:rPr>
            <a:t>V.I.Lênin</a:t>
          </a:r>
          <a:r>
            <a:rPr lang="en-US" sz="5400" dirty="0">
              <a:latin typeface="Verdana"/>
              <a:cs typeface="Verdana"/>
            </a:rPr>
            <a:t> </a:t>
          </a:r>
          <a:r>
            <a:rPr lang="en-US" sz="5400" dirty="0" err="1">
              <a:latin typeface="Verdana"/>
              <a:cs typeface="Verdana"/>
            </a:rPr>
            <a:t>về</a:t>
          </a:r>
          <a:r>
            <a:rPr lang="en-US" sz="5400" dirty="0">
              <a:latin typeface="Verdana"/>
              <a:cs typeface="Verdana"/>
            </a:rPr>
            <a:t> </a:t>
          </a:r>
          <a:r>
            <a:rPr lang="en-US" sz="5400" dirty="0" err="1">
              <a:latin typeface="Verdana"/>
              <a:cs typeface="Verdana"/>
            </a:rPr>
            <a:t>độc</a:t>
          </a:r>
          <a:r>
            <a:rPr lang="en-US" sz="5400" dirty="0">
              <a:latin typeface="Verdana"/>
              <a:cs typeface="Verdana"/>
            </a:rPr>
            <a:t> </a:t>
          </a:r>
          <a:r>
            <a:rPr lang="en-US" sz="5400" dirty="0" err="1">
              <a:latin typeface="Verdana"/>
              <a:cs typeface="Verdana"/>
            </a:rPr>
            <a:t>quyền</a:t>
          </a:r>
          <a:r>
            <a:rPr lang="en-US" sz="5400" dirty="0">
              <a:latin typeface="Verdana"/>
              <a:cs typeface="Verdana"/>
            </a:rPr>
            <a:t> </a:t>
          </a:r>
          <a:r>
            <a:rPr lang="en-US" sz="5400" dirty="0" err="1">
              <a:latin typeface="Verdana"/>
              <a:cs typeface="Verdana"/>
            </a:rPr>
            <a:t>nhà</a:t>
          </a:r>
          <a:r>
            <a:rPr lang="en-US" sz="5400" dirty="0">
              <a:latin typeface="Verdana"/>
              <a:cs typeface="Verdana"/>
            </a:rPr>
            <a:t> </a:t>
          </a:r>
          <a:r>
            <a:rPr lang="en-US" sz="5400" dirty="0" err="1">
              <a:latin typeface="Verdana"/>
              <a:cs typeface="Verdana"/>
            </a:rPr>
            <a:t>nước</a:t>
          </a:r>
          <a:r>
            <a:rPr lang="en-US" sz="5400" dirty="0">
              <a:latin typeface="Verdana"/>
              <a:cs typeface="Verdana"/>
            </a:rPr>
            <a:t> </a:t>
          </a:r>
          <a:r>
            <a:rPr lang="en-US" sz="5400" dirty="0" err="1">
              <a:latin typeface="Verdana"/>
              <a:cs typeface="Verdana"/>
            </a:rPr>
            <a:t>trong</a:t>
          </a:r>
          <a:r>
            <a:rPr lang="en-US" sz="5400" dirty="0">
              <a:latin typeface="Verdana"/>
              <a:cs typeface="Verdana"/>
            </a:rPr>
            <a:t> CNTB</a:t>
          </a:r>
        </a:p>
      </dgm:t>
    </dgm:pt>
    <dgm:pt modelId="{D27B76B1-C0CD-41E0-8B7A-95A8D26689FD}" type="parTrans" cxnId="{3DEB0E10-BA10-4D2D-8419-3418E86FE421}">
      <dgm:prSet/>
      <dgm:spPr/>
      <dgm:t>
        <a:bodyPr/>
        <a:lstStyle/>
        <a:p>
          <a:endParaRPr lang="en-US"/>
        </a:p>
      </dgm:t>
    </dgm:pt>
    <dgm:pt modelId="{BA4DC22E-A225-4F96-8AF2-17E025953B97}" type="sibTrans" cxnId="{3DEB0E10-BA10-4D2D-8419-3418E86FE421}">
      <dgm:prSet/>
      <dgm:spPr/>
      <dgm:t>
        <a:bodyPr/>
        <a:lstStyle/>
        <a:p>
          <a:endParaRPr lang="en-US"/>
        </a:p>
      </dgm:t>
    </dgm:pt>
    <dgm:pt modelId="{1F6CA110-5C30-414B-9087-70D06D8B835B}" type="pres">
      <dgm:prSet presAssocID="{2CF175C8-B7A0-460E-9146-F61B1EF39CD0}" presName="Name0" presStyleCnt="0">
        <dgm:presLayoutVars>
          <dgm:dir/>
          <dgm:animLvl val="lvl"/>
          <dgm:resizeHandles val="exact"/>
        </dgm:presLayoutVars>
      </dgm:prSet>
      <dgm:spPr/>
    </dgm:pt>
    <dgm:pt modelId="{2108FD81-0B64-49DA-9A4B-11C89288CEF9}" type="pres">
      <dgm:prSet presAssocID="{06073F6A-40E1-459B-8C48-2CC476DC0095}" presName="linNode" presStyleCnt="0"/>
      <dgm:spPr/>
    </dgm:pt>
    <dgm:pt modelId="{ED04C627-F7AE-455C-BCDB-12C2CABF45CB}" type="pres">
      <dgm:prSet presAssocID="{06073F6A-40E1-459B-8C48-2CC476DC0095}" presName="parTx" presStyleLbl="revTx" presStyleIdx="0" presStyleCnt="2">
        <dgm:presLayoutVars>
          <dgm:chMax val="1"/>
          <dgm:bulletEnabled val="1"/>
        </dgm:presLayoutVars>
      </dgm:prSet>
      <dgm:spPr/>
    </dgm:pt>
    <dgm:pt modelId="{20CC1FB8-8A1B-405E-9070-D3B7DBBD801F}" type="pres">
      <dgm:prSet presAssocID="{06073F6A-40E1-459B-8C48-2CC476DC0095}" presName="bracket" presStyleLbl="parChTrans1D1" presStyleIdx="0" presStyleCnt="2"/>
      <dgm:spPr/>
    </dgm:pt>
    <dgm:pt modelId="{95F6E94A-D187-4F45-B948-2C30FED979F7}" type="pres">
      <dgm:prSet presAssocID="{06073F6A-40E1-459B-8C48-2CC476DC0095}" presName="spH" presStyleCnt="0"/>
      <dgm:spPr/>
    </dgm:pt>
    <dgm:pt modelId="{D3FDA1B3-2E12-43BC-98F2-ECEE1DD33814}" type="pres">
      <dgm:prSet presAssocID="{06073F6A-40E1-459B-8C48-2CC476DC0095}" presName="desTx" presStyleLbl="node1" presStyleIdx="0" presStyleCnt="2">
        <dgm:presLayoutVars>
          <dgm:bulletEnabled val="1"/>
        </dgm:presLayoutVars>
      </dgm:prSet>
      <dgm:spPr/>
    </dgm:pt>
    <dgm:pt modelId="{35FBCA2E-C198-4362-92B1-A2B68E11AAAD}" type="pres">
      <dgm:prSet presAssocID="{935DD27E-6BE1-4F7E-B5ED-FC656237011C}" presName="spV" presStyleCnt="0"/>
      <dgm:spPr/>
    </dgm:pt>
    <dgm:pt modelId="{FD41AB03-106F-4C62-8E3E-87D364FD984D}" type="pres">
      <dgm:prSet presAssocID="{B01F17C1-0535-4123-BA5B-175AEAB1AD4D}" presName="linNode" presStyleCnt="0"/>
      <dgm:spPr/>
    </dgm:pt>
    <dgm:pt modelId="{CDC53E10-149A-488D-9E76-D9796A438F56}" type="pres">
      <dgm:prSet presAssocID="{B01F17C1-0535-4123-BA5B-175AEAB1AD4D}" presName="parTx" presStyleLbl="revTx" presStyleIdx="1" presStyleCnt="2">
        <dgm:presLayoutVars>
          <dgm:chMax val="1"/>
          <dgm:bulletEnabled val="1"/>
        </dgm:presLayoutVars>
      </dgm:prSet>
      <dgm:spPr/>
    </dgm:pt>
    <dgm:pt modelId="{5FED99C1-8075-41AB-A0EF-F20C1531132C}" type="pres">
      <dgm:prSet presAssocID="{B01F17C1-0535-4123-BA5B-175AEAB1AD4D}" presName="bracket" presStyleLbl="parChTrans1D1" presStyleIdx="1" presStyleCnt="2"/>
      <dgm:spPr/>
    </dgm:pt>
    <dgm:pt modelId="{BFF47E9B-928E-4B76-ACC9-CB607CF52D13}" type="pres">
      <dgm:prSet presAssocID="{B01F17C1-0535-4123-BA5B-175AEAB1AD4D}" presName="spH" presStyleCnt="0"/>
      <dgm:spPr/>
    </dgm:pt>
    <dgm:pt modelId="{754BC091-C298-4B35-B150-5BAA78FD2076}" type="pres">
      <dgm:prSet presAssocID="{B01F17C1-0535-4123-BA5B-175AEAB1AD4D}" presName="desTx" presStyleLbl="node1" presStyleIdx="1" presStyleCnt="2">
        <dgm:presLayoutVars>
          <dgm:bulletEnabled val="1"/>
        </dgm:presLayoutVars>
      </dgm:prSet>
      <dgm:spPr/>
    </dgm:pt>
  </dgm:ptLst>
  <dgm:cxnLst>
    <dgm:cxn modelId="{3DEB0E10-BA10-4D2D-8419-3418E86FE421}" srcId="{B01F17C1-0535-4123-BA5B-175AEAB1AD4D}" destId="{CEC251DF-D735-42A1-8235-6007DCAADB87}" srcOrd="0" destOrd="0" parTransId="{D27B76B1-C0CD-41E0-8B7A-95A8D26689FD}" sibTransId="{BA4DC22E-A225-4F96-8AF2-17E025953B97}"/>
    <dgm:cxn modelId="{8588AD11-3297-4BAB-A807-099E0C0B6C80}" srcId="{2CF175C8-B7A0-460E-9146-F61B1EF39CD0}" destId="{06073F6A-40E1-459B-8C48-2CC476DC0095}" srcOrd="0" destOrd="0" parTransId="{D462336B-4927-4465-BEFE-DACB59DC258A}" sibTransId="{935DD27E-6BE1-4F7E-B5ED-FC656237011C}"/>
    <dgm:cxn modelId="{94DF1492-FC9F-3242-8E07-C3D11F5FB9E2}" type="presOf" srcId="{2CF175C8-B7A0-460E-9146-F61B1EF39CD0}" destId="{1F6CA110-5C30-414B-9087-70D06D8B835B}" srcOrd="0" destOrd="0" presId="urn:diagrams.loki3.com/BracketList"/>
    <dgm:cxn modelId="{22FE5097-4FA4-4923-BB93-39FAEA53B883}" srcId="{2CF175C8-B7A0-460E-9146-F61B1EF39CD0}" destId="{B01F17C1-0535-4123-BA5B-175AEAB1AD4D}" srcOrd="1" destOrd="0" parTransId="{D790896F-B21D-410F-A993-263D40543211}" sibTransId="{34791C3B-EBB8-4EFB-9DE5-D57B46FFC60E}"/>
    <dgm:cxn modelId="{451408A9-66FD-5443-8DE5-33C2AE275369}" type="presOf" srcId="{234EDFC3-5795-4B99-AA27-3CD8AEB3AD5F}" destId="{D3FDA1B3-2E12-43BC-98F2-ECEE1DD33814}" srcOrd="0" destOrd="0" presId="urn:diagrams.loki3.com/BracketList"/>
    <dgm:cxn modelId="{DB19FCA9-CAAF-0941-B5B8-870ADFF43349}" type="presOf" srcId="{CEC251DF-D735-42A1-8235-6007DCAADB87}" destId="{754BC091-C298-4B35-B150-5BAA78FD2076}" srcOrd="0" destOrd="0" presId="urn:diagrams.loki3.com/BracketList"/>
    <dgm:cxn modelId="{2BC735AD-7821-8245-9AB2-4D7A2384442D}" type="presOf" srcId="{B01F17C1-0535-4123-BA5B-175AEAB1AD4D}" destId="{CDC53E10-149A-488D-9E76-D9796A438F56}" srcOrd="0" destOrd="0" presId="urn:diagrams.loki3.com/BracketList"/>
    <dgm:cxn modelId="{FFE596B7-0AD3-5647-BDCB-CB4F4C1756C2}" type="presOf" srcId="{06073F6A-40E1-459B-8C48-2CC476DC0095}" destId="{ED04C627-F7AE-455C-BCDB-12C2CABF45CB}" srcOrd="0" destOrd="0" presId="urn:diagrams.loki3.com/BracketList"/>
    <dgm:cxn modelId="{14E707D9-F77B-48F8-9727-56E0873975C2}" srcId="{06073F6A-40E1-459B-8C48-2CC476DC0095}" destId="{234EDFC3-5795-4B99-AA27-3CD8AEB3AD5F}" srcOrd="0" destOrd="0" parTransId="{6F18DC8C-BCE6-4601-B393-8DEF9C54CD2B}" sibTransId="{34783172-A25B-46E2-A820-A15A3CC9F0EB}"/>
    <dgm:cxn modelId="{20F14004-57B8-464E-A9CB-F714CD70CD05}" type="presParOf" srcId="{1F6CA110-5C30-414B-9087-70D06D8B835B}" destId="{2108FD81-0B64-49DA-9A4B-11C89288CEF9}" srcOrd="0" destOrd="0" presId="urn:diagrams.loki3.com/BracketList"/>
    <dgm:cxn modelId="{9087705F-B253-564E-8FF6-A9973C9E6251}" type="presParOf" srcId="{2108FD81-0B64-49DA-9A4B-11C89288CEF9}" destId="{ED04C627-F7AE-455C-BCDB-12C2CABF45CB}" srcOrd="0" destOrd="0" presId="urn:diagrams.loki3.com/BracketList"/>
    <dgm:cxn modelId="{2FF1EAF2-ADA5-6043-BA9B-68A7410769EE}" type="presParOf" srcId="{2108FD81-0B64-49DA-9A4B-11C89288CEF9}" destId="{20CC1FB8-8A1B-405E-9070-D3B7DBBD801F}" srcOrd="1" destOrd="0" presId="urn:diagrams.loki3.com/BracketList"/>
    <dgm:cxn modelId="{C8DC429D-3A6D-854D-AC42-58C30EDDCF18}" type="presParOf" srcId="{2108FD81-0B64-49DA-9A4B-11C89288CEF9}" destId="{95F6E94A-D187-4F45-B948-2C30FED979F7}" srcOrd="2" destOrd="0" presId="urn:diagrams.loki3.com/BracketList"/>
    <dgm:cxn modelId="{EB6D4A8C-CDFD-B546-9208-C1F2C6A5FBAB}" type="presParOf" srcId="{2108FD81-0B64-49DA-9A4B-11C89288CEF9}" destId="{D3FDA1B3-2E12-43BC-98F2-ECEE1DD33814}" srcOrd="3" destOrd="0" presId="urn:diagrams.loki3.com/BracketList"/>
    <dgm:cxn modelId="{7D449020-EF76-2F43-AD59-31EB3618736A}" type="presParOf" srcId="{1F6CA110-5C30-414B-9087-70D06D8B835B}" destId="{35FBCA2E-C198-4362-92B1-A2B68E11AAAD}" srcOrd="1" destOrd="0" presId="urn:diagrams.loki3.com/BracketList"/>
    <dgm:cxn modelId="{851965E1-D2D4-DD49-9760-CAF073403641}" type="presParOf" srcId="{1F6CA110-5C30-414B-9087-70D06D8B835B}" destId="{FD41AB03-106F-4C62-8E3E-87D364FD984D}" srcOrd="2" destOrd="0" presId="urn:diagrams.loki3.com/BracketList"/>
    <dgm:cxn modelId="{7B28E5FB-844A-6C47-AB09-EFBA16A264C0}" type="presParOf" srcId="{FD41AB03-106F-4C62-8E3E-87D364FD984D}" destId="{CDC53E10-149A-488D-9E76-D9796A438F56}" srcOrd="0" destOrd="0" presId="urn:diagrams.loki3.com/BracketList"/>
    <dgm:cxn modelId="{883BA8BD-E1DC-9945-B64C-6EA996BA2D85}" type="presParOf" srcId="{FD41AB03-106F-4C62-8E3E-87D364FD984D}" destId="{5FED99C1-8075-41AB-A0EF-F20C1531132C}" srcOrd="1" destOrd="0" presId="urn:diagrams.loki3.com/BracketList"/>
    <dgm:cxn modelId="{55C59A8D-0C72-8A46-8964-85BFD97909FA}" type="presParOf" srcId="{FD41AB03-106F-4C62-8E3E-87D364FD984D}" destId="{BFF47E9B-928E-4B76-ACC9-CB607CF52D13}" srcOrd="2" destOrd="0" presId="urn:diagrams.loki3.com/BracketList"/>
    <dgm:cxn modelId="{61EBA04D-2A9E-9B44-B02D-AF7E3D63ABDC}" type="presParOf" srcId="{FD41AB03-106F-4C62-8E3E-87D364FD984D}" destId="{754BC091-C298-4B35-B150-5BAA78FD2076}"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3BA23A-3BE2-4072-9DD9-7AC6BB13E8E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085773CB-BA69-4214-881F-E92CC19B321E}">
      <dgm:prSet phldrT="[Text]" custT="1"/>
      <dgm:spPr/>
      <dgm:t>
        <a:bodyPr/>
        <a:lstStyle/>
        <a:p>
          <a:pPr>
            <a:lnSpc>
              <a:spcPct val="120000"/>
            </a:lnSpc>
          </a:pPr>
          <a:r>
            <a:rPr lang="en-US" sz="6000" dirty="0">
              <a:latin typeface="Arial" panose="020B0604020202020204" pitchFamily="34" charset="0"/>
              <a:cs typeface="Arial" panose="020B0604020202020204" pitchFamily="34" charset="0"/>
            </a:rPr>
            <a:t>ĐỘC QUYỀN TRONG NỀN KINH TẾ THỊ TRƯỜNG</a:t>
          </a:r>
        </a:p>
      </dgm:t>
    </dgm:pt>
    <dgm:pt modelId="{F3EC5388-BDA5-4EAC-8503-AAB348EDBB70}" type="parTrans" cxnId="{D05C596D-546C-48C8-B06E-C591AC487E8E}">
      <dgm:prSet/>
      <dgm:spPr/>
      <dgm:t>
        <a:bodyPr/>
        <a:lstStyle/>
        <a:p>
          <a:endParaRPr lang="en-US"/>
        </a:p>
      </dgm:t>
    </dgm:pt>
    <dgm:pt modelId="{CD6172F0-95D3-4C05-9E95-DEF53F539A0A}" type="sibTrans" cxnId="{D05C596D-546C-48C8-B06E-C591AC487E8E}">
      <dgm:prSet/>
      <dgm:spPr/>
      <dgm:t>
        <a:bodyPr/>
        <a:lstStyle/>
        <a:p>
          <a:endParaRPr lang="en-US"/>
        </a:p>
      </dgm:t>
    </dgm:pt>
    <dgm:pt modelId="{EF9E8C5B-44C7-4137-8F2A-67EA689B9C41}" type="pres">
      <dgm:prSet presAssocID="{7D3BA23A-3BE2-4072-9DD9-7AC6BB13E8E1}" presName="cycle" presStyleCnt="0">
        <dgm:presLayoutVars>
          <dgm:chMax val="1"/>
          <dgm:dir/>
          <dgm:animLvl val="ctr"/>
          <dgm:resizeHandles val="exact"/>
        </dgm:presLayoutVars>
      </dgm:prSet>
      <dgm:spPr/>
    </dgm:pt>
    <dgm:pt modelId="{3F45A9DC-544C-4CC0-AFCB-38941F8E44D3}" type="pres">
      <dgm:prSet presAssocID="{085773CB-BA69-4214-881F-E92CC19B321E}" presName="centerShape" presStyleLbl="node0" presStyleIdx="0" presStyleCnt="1" custScaleX="104499" custScaleY="101346" custLinFactNeighborX="1744" custLinFactNeighborY="-127"/>
      <dgm:spPr/>
    </dgm:pt>
  </dgm:ptLst>
  <dgm:cxnLst>
    <dgm:cxn modelId="{9918640C-FA15-47EE-BCC1-24E101624136}" type="presOf" srcId="{085773CB-BA69-4214-881F-E92CC19B321E}" destId="{3F45A9DC-544C-4CC0-AFCB-38941F8E44D3}" srcOrd="0" destOrd="0" presId="urn:microsoft.com/office/officeart/2005/8/layout/radial4"/>
    <dgm:cxn modelId="{D05C596D-546C-48C8-B06E-C591AC487E8E}" srcId="{7D3BA23A-3BE2-4072-9DD9-7AC6BB13E8E1}" destId="{085773CB-BA69-4214-881F-E92CC19B321E}" srcOrd="0" destOrd="0" parTransId="{F3EC5388-BDA5-4EAC-8503-AAB348EDBB70}" sibTransId="{CD6172F0-95D3-4C05-9E95-DEF53F539A0A}"/>
    <dgm:cxn modelId="{9F3621A2-B168-44F5-97A6-1A143E9B20EA}" type="presOf" srcId="{7D3BA23A-3BE2-4072-9DD9-7AC6BB13E8E1}" destId="{EF9E8C5B-44C7-4137-8F2A-67EA689B9C41}" srcOrd="0" destOrd="0" presId="urn:microsoft.com/office/officeart/2005/8/layout/radial4"/>
    <dgm:cxn modelId="{B8D50C58-A26B-4D01-926E-B432AA687427}" type="presParOf" srcId="{EF9E8C5B-44C7-4137-8F2A-67EA689B9C41}" destId="{3F45A9DC-544C-4CC0-AFCB-38941F8E44D3}" srcOrd="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A661EE-B7C6-4C11-A290-E32FB65CDC1A}" type="doc">
      <dgm:prSet loTypeId="urn:microsoft.com/office/officeart/2005/8/layout/pyramid2" loCatId="list" qsTypeId="urn:microsoft.com/office/officeart/2005/8/quickstyle/simple1" qsCatId="simple" csTypeId="urn:microsoft.com/office/officeart/2005/8/colors/accent1_2" csCatId="accent1" phldr="1"/>
      <dgm:spPr/>
    </dgm:pt>
    <dgm:pt modelId="{DFEFCC21-D1DB-4218-A102-57F492A6DB26}">
      <dgm:prSet phldrT="[Text]"/>
      <dgm:spPr/>
      <dgm:t>
        <a:bodyPr/>
        <a:lstStyle/>
        <a:p>
          <a:r>
            <a:rPr lang="en-US" dirty="0" err="1">
              <a:solidFill>
                <a:schemeClr val="accent1"/>
              </a:solidFill>
            </a:rPr>
            <a:t>Tăng</a:t>
          </a:r>
          <a:r>
            <a:rPr lang="en-US" dirty="0">
              <a:solidFill>
                <a:schemeClr val="accent1"/>
              </a:solidFill>
            </a:rPr>
            <a:t> </a:t>
          </a:r>
          <a:r>
            <a:rPr lang="en-US" dirty="0" err="1">
              <a:solidFill>
                <a:schemeClr val="accent1"/>
              </a:solidFill>
            </a:rPr>
            <a:t>khả</a:t>
          </a:r>
          <a:r>
            <a:rPr lang="en-US" dirty="0">
              <a:solidFill>
                <a:schemeClr val="accent1"/>
              </a:solidFill>
            </a:rPr>
            <a:t> </a:t>
          </a:r>
          <a:r>
            <a:rPr lang="en-US" dirty="0" err="1">
              <a:solidFill>
                <a:schemeClr val="accent1"/>
              </a:solidFill>
            </a:rPr>
            <a:t>năng</a:t>
          </a:r>
          <a:r>
            <a:rPr lang="en-US" dirty="0">
              <a:solidFill>
                <a:schemeClr val="accent1"/>
              </a:solidFill>
            </a:rPr>
            <a:t> </a:t>
          </a:r>
          <a:r>
            <a:rPr lang="en-US" dirty="0" err="1">
              <a:solidFill>
                <a:schemeClr val="accent1"/>
              </a:solidFill>
            </a:rPr>
            <a:t>thúc</a:t>
          </a:r>
          <a:r>
            <a:rPr lang="en-US" dirty="0">
              <a:solidFill>
                <a:schemeClr val="accent1"/>
              </a:solidFill>
            </a:rPr>
            <a:t> </a:t>
          </a:r>
          <a:r>
            <a:rPr lang="en-US" dirty="0" err="1">
              <a:solidFill>
                <a:schemeClr val="accent1"/>
              </a:solidFill>
            </a:rPr>
            <a:t>đẩy</a:t>
          </a:r>
          <a:r>
            <a:rPr lang="en-US" dirty="0">
              <a:solidFill>
                <a:schemeClr val="accent1"/>
              </a:solidFill>
            </a:rPr>
            <a:t> </a:t>
          </a:r>
          <a:r>
            <a:rPr lang="en-US" dirty="0" err="1">
              <a:solidFill>
                <a:schemeClr val="accent1"/>
              </a:solidFill>
            </a:rPr>
            <a:t>tiến</a:t>
          </a:r>
          <a:r>
            <a:rPr lang="en-US" dirty="0">
              <a:solidFill>
                <a:schemeClr val="accent1"/>
              </a:solidFill>
            </a:rPr>
            <a:t> </a:t>
          </a:r>
          <a:r>
            <a:rPr lang="en-US" dirty="0" err="1">
              <a:solidFill>
                <a:schemeClr val="accent1"/>
              </a:solidFill>
            </a:rPr>
            <a:t>bộ</a:t>
          </a:r>
          <a:r>
            <a:rPr lang="en-US" dirty="0">
              <a:solidFill>
                <a:schemeClr val="accent1"/>
              </a:solidFill>
            </a:rPr>
            <a:t> KHKT</a:t>
          </a:r>
        </a:p>
      </dgm:t>
    </dgm:pt>
    <dgm:pt modelId="{91C9D5FB-0DF4-4926-8390-0C9D5037F2F3}" type="parTrans" cxnId="{1E52CF4F-7CA0-41BE-BC03-4FD1DA374B62}">
      <dgm:prSet/>
      <dgm:spPr/>
      <dgm:t>
        <a:bodyPr/>
        <a:lstStyle/>
        <a:p>
          <a:endParaRPr lang="en-US"/>
        </a:p>
      </dgm:t>
    </dgm:pt>
    <dgm:pt modelId="{A1EDD767-C7FB-4EF2-B167-4DE3D170D224}" type="sibTrans" cxnId="{1E52CF4F-7CA0-41BE-BC03-4FD1DA374B62}">
      <dgm:prSet/>
      <dgm:spPr/>
      <dgm:t>
        <a:bodyPr/>
        <a:lstStyle/>
        <a:p>
          <a:endParaRPr lang="en-US"/>
        </a:p>
      </dgm:t>
    </dgm:pt>
    <dgm:pt modelId="{C02E2051-C35B-4E79-82C9-16674D1D4A19}">
      <dgm:prSet phldrT="[Text]"/>
      <dgm:spPr/>
      <dgm:t>
        <a:bodyPr/>
        <a:lstStyle/>
        <a:p>
          <a:pPr algn="ctr"/>
          <a:r>
            <a:rPr lang="en-US">
              <a:solidFill>
                <a:schemeClr val="accent1"/>
              </a:solidFill>
            </a:rPr>
            <a:t>Tăng NSLĐ, năng lực cạnh tranh</a:t>
          </a:r>
        </a:p>
      </dgm:t>
    </dgm:pt>
    <dgm:pt modelId="{FD7B30F8-F82E-4117-8B23-3F4E250A47C0}" type="parTrans" cxnId="{2824A7DD-A931-42EB-9138-1C1DC13CAC1C}">
      <dgm:prSet/>
      <dgm:spPr/>
      <dgm:t>
        <a:bodyPr/>
        <a:lstStyle/>
        <a:p>
          <a:endParaRPr lang="en-US"/>
        </a:p>
      </dgm:t>
    </dgm:pt>
    <dgm:pt modelId="{9807C763-4237-4ED5-AC47-AA76D11A3179}" type="sibTrans" cxnId="{2824A7DD-A931-42EB-9138-1C1DC13CAC1C}">
      <dgm:prSet/>
      <dgm:spPr/>
      <dgm:t>
        <a:bodyPr/>
        <a:lstStyle/>
        <a:p>
          <a:endParaRPr lang="en-US"/>
        </a:p>
      </dgm:t>
    </dgm:pt>
    <dgm:pt modelId="{4F251F89-227D-4AD2-8DB6-258240DAB239}">
      <dgm:prSet phldrT="[Text]"/>
      <dgm:spPr/>
      <dgm:t>
        <a:bodyPr/>
        <a:lstStyle/>
        <a:p>
          <a:r>
            <a:rPr lang="en-US">
              <a:solidFill>
                <a:schemeClr val="accent1"/>
              </a:solidFill>
            </a:rPr>
            <a:t>Thúc đẩy nền kinh tế phát triển theo hướng sx lớn, hiện đại</a:t>
          </a:r>
        </a:p>
      </dgm:t>
    </dgm:pt>
    <dgm:pt modelId="{01D44B9A-FBA4-4F03-A678-F590F927A8BE}" type="parTrans" cxnId="{EAABDD9A-FC54-405D-BA95-7AC9BB98D775}">
      <dgm:prSet/>
      <dgm:spPr/>
      <dgm:t>
        <a:bodyPr/>
        <a:lstStyle/>
        <a:p>
          <a:endParaRPr lang="en-US"/>
        </a:p>
      </dgm:t>
    </dgm:pt>
    <dgm:pt modelId="{39A5E4D4-170E-4A51-941D-FB779B2C2596}" type="sibTrans" cxnId="{EAABDD9A-FC54-405D-BA95-7AC9BB98D775}">
      <dgm:prSet/>
      <dgm:spPr/>
      <dgm:t>
        <a:bodyPr/>
        <a:lstStyle/>
        <a:p>
          <a:endParaRPr lang="en-US"/>
        </a:p>
      </dgm:t>
    </dgm:pt>
    <dgm:pt modelId="{700A987A-21E9-4E13-90C3-9D5F29926AAE}" type="pres">
      <dgm:prSet presAssocID="{83A661EE-B7C6-4C11-A290-E32FB65CDC1A}" presName="compositeShape" presStyleCnt="0">
        <dgm:presLayoutVars>
          <dgm:dir/>
          <dgm:resizeHandles/>
        </dgm:presLayoutVars>
      </dgm:prSet>
      <dgm:spPr/>
    </dgm:pt>
    <dgm:pt modelId="{C993CB85-E0C7-4778-84B8-D6C4AFF680F6}" type="pres">
      <dgm:prSet presAssocID="{83A661EE-B7C6-4C11-A290-E32FB65CDC1A}" presName="pyramid" presStyleLbl="node1" presStyleIdx="0" presStyleCnt="1"/>
      <dgm:spPr/>
    </dgm:pt>
    <dgm:pt modelId="{943AD451-84A7-411C-9406-B8C2ADF753D7}" type="pres">
      <dgm:prSet presAssocID="{83A661EE-B7C6-4C11-A290-E32FB65CDC1A}" presName="theList" presStyleCnt="0"/>
      <dgm:spPr/>
    </dgm:pt>
    <dgm:pt modelId="{4A0A7FD0-298A-4D65-97D1-052CEC3F2BE3}" type="pres">
      <dgm:prSet presAssocID="{DFEFCC21-D1DB-4218-A102-57F492A6DB26}" presName="aNode" presStyleLbl="fgAcc1" presStyleIdx="0" presStyleCnt="3" custScaleX="133263">
        <dgm:presLayoutVars>
          <dgm:bulletEnabled val="1"/>
        </dgm:presLayoutVars>
      </dgm:prSet>
      <dgm:spPr/>
    </dgm:pt>
    <dgm:pt modelId="{1942C019-45C9-41E7-8831-FBD658A3B667}" type="pres">
      <dgm:prSet presAssocID="{DFEFCC21-D1DB-4218-A102-57F492A6DB26}" presName="aSpace" presStyleCnt="0"/>
      <dgm:spPr/>
    </dgm:pt>
    <dgm:pt modelId="{C5171E03-6BE7-499A-A03A-25B9981FB967}" type="pres">
      <dgm:prSet presAssocID="{C02E2051-C35B-4E79-82C9-16674D1D4A19}" presName="aNode" presStyleLbl="fgAcc1" presStyleIdx="1" presStyleCnt="3" custScaleX="133263">
        <dgm:presLayoutVars>
          <dgm:bulletEnabled val="1"/>
        </dgm:presLayoutVars>
      </dgm:prSet>
      <dgm:spPr/>
    </dgm:pt>
    <dgm:pt modelId="{185ACD54-2004-4F56-93D5-D01B65116402}" type="pres">
      <dgm:prSet presAssocID="{C02E2051-C35B-4E79-82C9-16674D1D4A19}" presName="aSpace" presStyleCnt="0"/>
      <dgm:spPr/>
    </dgm:pt>
    <dgm:pt modelId="{CD721C4D-3099-420C-A57A-6D78BADB5B0D}" type="pres">
      <dgm:prSet presAssocID="{4F251F89-227D-4AD2-8DB6-258240DAB239}" presName="aNode" presStyleLbl="fgAcc1" presStyleIdx="2" presStyleCnt="3" custScaleX="133263">
        <dgm:presLayoutVars>
          <dgm:bulletEnabled val="1"/>
        </dgm:presLayoutVars>
      </dgm:prSet>
      <dgm:spPr/>
    </dgm:pt>
    <dgm:pt modelId="{EFCC965D-9518-445A-A857-7412D52F9F50}" type="pres">
      <dgm:prSet presAssocID="{4F251F89-227D-4AD2-8DB6-258240DAB239}" presName="aSpace" presStyleCnt="0"/>
      <dgm:spPr/>
    </dgm:pt>
  </dgm:ptLst>
  <dgm:cxnLst>
    <dgm:cxn modelId="{D849416C-1066-4224-9B1D-EFB499474A53}" type="presOf" srcId="{C02E2051-C35B-4E79-82C9-16674D1D4A19}" destId="{C5171E03-6BE7-499A-A03A-25B9981FB967}" srcOrd="0" destOrd="0" presId="urn:microsoft.com/office/officeart/2005/8/layout/pyramid2"/>
    <dgm:cxn modelId="{1E52CF4F-7CA0-41BE-BC03-4FD1DA374B62}" srcId="{83A661EE-B7C6-4C11-A290-E32FB65CDC1A}" destId="{DFEFCC21-D1DB-4218-A102-57F492A6DB26}" srcOrd="0" destOrd="0" parTransId="{91C9D5FB-0DF4-4926-8390-0C9D5037F2F3}" sibTransId="{A1EDD767-C7FB-4EF2-B167-4DE3D170D224}"/>
    <dgm:cxn modelId="{EAABDD9A-FC54-405D-BA95-7AC9BB98D775}" srcId="{83A661EE-B7C6-4C11-A290-E32FB65CDC1A}" destId="{4F251F89-227D-4AD2-8DB6-258240DAB239}" srcOrd="2" destOrd="0" parTransId="{01D44B9A-FBA4-4F03-A678-F590F927A8BE}" sibTransId="{39A5E4D4-170E-4A51-941D-FB779B2C2596}"/>
    <dgm:cxn modelId="{BCEADDDA-4EDE-473C-A6C4-0B2B025B5625}" type="presOf" srcId="{4F251F89-227D-4AD2-8DB6-258240DAB239}" destId="{CD721C4D-3099-420C-A57A-6D78BADB5B0D}" srcOrd="0" destOrd="0" presId="urn:microsoft.com/office/officeart/2005/8/layout/pyramid2"/>
    <dgm:cxn modelId="{2824A7DD-A931-42EB-9138-1C1DC13CAC1C}" srcId="{83A661EE-B7C6-4C11-A290-E32FB65CDC1A}" destId="{C02E2051-C35B-4E79-82C9-16674D1D4A19}" srcOrd="1" destOrd="0" parTransId="{FD7B30F8-F82E-4117-8B23-3F4E250A47C0}" sibTransId="{9807C763-4237-4ED5-AC47-AA76D11A3179}"/>
    <dgm:cxn modelId="{E547BBEE-6786-48FA-B274-F3F786E0443C}" type="presOf" srcId="{DFEFCC21-D1DB-4218-A102-57F492A6DB26}" destId="{4A0A7FD0-298A-4D65-97D1-052CEC3F2BE3}" srcOrd="0" destOrd="0" presId="urn:microsoft.com/office/officeart/2005/8/layout/pyramid2"/>
    <dgm:cxn modelId="{B6F05AFE-4710-44A6-AC66-92018859A806}" type="presOf" srcId="{83A661EE-B7C6-4C11-A290-E32FB65CDC1A}" destId="{700A987A-21E9-4E13-90C3-9D5F29926AAE}" srcOrd="0" destOrd="0" presId="urn:microsoft.com/office/officeart/2005/8/layout/pyramid2"/>
    <dgm:cxn modelId="{B1AFB929-2256-4FB1-81B4-9C51AD9AB64A}" type="presParOf" srcId="{700A987A-21E9-4E13-90C3-9D5F29926AAE}" destId="{C993CB85-E0C7-4778-84B8-D6C4AFF680F6}" srcOrd="0" destOrd="0" presId="urn:microsoft.com/office/officeart/2005/8/layout/pyramid2"/>
    <dgm:cxn modelId="{60F36D94-C234-4F92-963B-1781DB179133}" type="presParOf" srcId="{700A987A-21E9-4E13-90C3-9D5F29926AAE}" destId="{943AD451-84A7-411C-9406-B8C2ADF753D7}" srcOrd="1" destOrd="0" presId="urn:microsoft.com/office/officeart/2005/8/layout/pyramid2"/>
    <dgm:cxn modelId="{CC308F0F-BECD-4273-B220-4E63F7FA4D63}" type="presParOf" srcId="{943AD451-84A7-411C-9406-B8C2ADF753D7}" destId="{4A0A7FD0-298A-4D65-97D1-052CEC3F2BE3}" srcOrd="0" destOrd="0" presId="urn:microsoft.com/office/officeart/2005/8/layout/pyramid2"/>
    <dgm:cxn modelId="{128D17FA-8126-4053-8601-9AC9E97257FF}" type="presParOf" srcId="{943AD451-84A7-411C-9406-B8C2ADF753D7}" destId="{1942C019-45C9-41E7-8831-FBD658A3B667}" srcOrd="1" destOrd="0" presId="urn:microsoft.com/office/officeart/2005/8/layout/pyramid2"/>
    <dgm:cxn modelId="{87C1C336-20B6-4E26-BD73-E391C2CA8F22}" type="presParOf" srcId="{943AD451-84A7-411C-9406-B8C2ADF753D7}" destId="{C5171E03-6BE7-499A-A03A-25B9981FB967}" srcOrd="2" destOrd="0" presId="urn:microsoft.com/office/officeart/2005/8/layout/pyramid2"/>
    <dgm:cxn modelId="{64AFB8D6-810A-4C60-9120-216FBE125612}" type="presParOf" srcId="{943AD451-84A7-411C-9406-B8C2ADF753D7}" destId="{185ACD54-2004-4F56-93D5-D01B65116402}" srcOrd="3" destOrd="0" presId="urn:microsoft.com/office/officeart/2005/8/layout/pyramid2"/>
    <dgm:cxn modelId="{0C6D4CAB-4D3F-4779-ADCA-669906A35340}" type="presParOf" srcId="{943AD451-84A7-411C-9406-B8C2ADF753D7}" destId="{CD721C4D-3099-420C-A57A-6D78BADB5B0D}" srcOrd="4" destOrd="0" presId="urn:microsoft.com/office/officeart/2005/8/layout/pyramid2"/>
    <dgm:cxn modelId="{93B000A1-2B6F-4932-AB92-88BF4556DB40}" type="presParOf" srcId="{943AD451-84A7-411C-9406-B8C2ADF753D7}" destId="{EFCC965D-9518-445A-A857-7412D52F9F50}"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A661EE-B7C6-4C11-A290-E32FB65CDC1A}" type="doc">
      <dgm:prSet loTypeId="urn:microsoft.com/office/officeart/2005/8/layout/pyramid2" loCatId="list" qsTypeId="urn:microsoft.com/office/officeart/2005/8/quickstyle/simple1" qsCatId="simple" csTypeId="urn:microsoft.com/office/officeart/2005/8/colors/accent1_2" csCatId="accent1" phldr="1"/>
      <dgm:spPr/>
    </dgm:pt>
    <dgm:pt modelId="{DFEFCC21-D1DB-4218-A102-57F492A6DB26}">
      <dgm:prSet phldrT="[Text]"/>
      <dgm:spPr/>
      <dgm:t>
        <a:bodyPr/>
        <a:lstStyle/>
        <a:p>
          <a:r>
            <a:rPr lang="en-US" dirty="0" err="1">
              <a:solidFill>
                <a:schemeClr val="accent1"/>
              </a:solidFill>
            </a:rPr>
            <a:t>Gây</a:t>
          </a:r>
          <a:r>
            <a:rPr lang="en-US" dirty="0">
              <a:solidFill>
                <a:schemeClr val="accent1"/>
              </a:solidFill>
            </a:rPr>
            <a:t> </a:t>
          </a:r>
          <a:r>
            <a:rPr lang="en-US" dirty="0" err="1">
              <a:solidFill>
                <a:schemeClr val="accent1"/>
              </a:solidFill>
            </a:rPr>
            <a:t>ra</a:t>
          </a:r>
          <a:r>
            <a:rPr lang="en-US" dirty="0">
              <a:solidFill>
                <a:schemeClr val="accent1"/>
              </a:solidFill>
            </a:rPr>
            <a:t> </a:t>
          </a:r>
          <a:r>
            <a:rPr lang="en-US" dirty="0" err="1">
              <a:solidFill>
                <a:schemeClr val="accent1"/>
              </a:solidFill>
            </a:rPr>
            <a:t>cạnh</a:t>
          </a:r>
          <a:r>
            <a:rPr lang="en-US" dirty="0">
              <a:solidFill>
                <a:schemeClr val="accent1"/>
              </a:solidFill>
            </a:rPr>
            <a:t> </a:t>
          </a:r>
          <a:r>
            <a:rPr lang="en-US" dirty="0" err="1">
              <a:solidFill>
                <a:schemeClr val="accent1"/>
              </a:solidFill>
            </a:rPr>
            <a:t>tranh</a:t>
          </a:r>
          <a:r>
            <a:rPr lang="en-US" dirty="0">
              <a:solidFill>
                <a:schemeClr val="accent1"/>
              </a:solidFill>
            </a:rPr>
            <a:t> </a:t>
          </a:r>
          <a:r>
            <a:rPr lang="en-US" dirty="0" err="1">
              <a:solidFill>
                <a:schemeClr val="accent1"/>
              </a:solidFill>
            </a:rPr>
            <a:t>không</a:t>
          </a:r>
          <a:r>
            <a:rPr lang="en-US" dirty="0">
              <a:solidFill>
                <a:schemeClr val="accent1"/>
              </a:solidFill>
            </a:rPr>
            <a:t> </a:t>
          </a:r>
          <a:r>
            <a:rPr lang="en-US" dirty="0" err="1">
              <a:solidFill>
                <a:schemeClr val="accent1"/>
              </a:solidFill>
            </a:rPr>
            <a:t>hoàn</a:t>
          </a:r>
          <a:r>
            <a:rPr lang="en-US" dirty="0">
              <a:solidFill>
                <a:schemeClr val="accent1"/>
              </a:solidFill>
            </a:rPr>
            <a:t> </a:t>
          </a:r>
          <a:r>
            <a:rPr lang="en-US" dirty="0" err="1">
              <a:solidFill>
                <a:schemeClr val="accent1"/>
              </a:solidFill>
            </a:rPr>
            <a:t>hảo</a:t>
          </a:r>
          <a:endParaRPr lang="en-US" dirty="0">
            <a:solidFill>
              <a:schemeClr val="accent1"/>
            </a:solidFill>
          </a:endParaRPr>
        </a:p>
      </dgm:t>
    </dgm:pt>
    <dgm:pt modelId="{91C9D5FB-0DF4-4926-8390-0C9D5037F2F3}" type="parTrans" cxnId="{1E52CF4F-7CA0-41BE-BC03-4FD1DA374B62}">
      <dgm:prSet/>
      <dgm:spPr/>
      <dgm:t>
        <a:bodyPr/>
        <a:lstStyle/>
        <a:p>
          <a:endParaRPr lang="en-US"/>
        </a:p>
      </dgm:t>
    </dgm:pt>
    <dgm:pt modelId="{A1EDD767-C7FB-4EF2-B167-4DE3D170D224}" type="sibTrans" cxnId="{1E52CF4F-7CA0-41BE-BC03-4FD1DA374B62}">
      <dgm:prSet/>
      <dgm:spPr/>
      <dgm:t>
        <a:bodyPr/>
        <a:lstStyle/>
        <a:p>
          <a:endParaRPr lang="en-US"/>
        </a:p>
      </dgm:t>
    </dgm:pt>
    <dgm:pt modelId="{C02E2051-C35B-4E79-82C9-16674D1D4A19}">
      <dgm:prSet phldrT="[Text]"/>
      <dgm:spPr/>
      <dgm:t>
        <a:bodyPr/>
        <a:lstStyle/>
        <a:p>
          <a:r>
            <a:rPr lang="en-US">
              <a:solidFill>
                <a:schemeClr val="accent1"/>
              </a:solidFill>
            </a:rPr>
            <a:t>Kìm hãm tiến bộ KHKT </a:t>
          </a:r>
          <a:r>
            <a:rPr lang="en-US">
              <a:solidFill>
                <a:schemeClr val="accent1"/>
              </a:solidFill>
              <a:sym typeface="Wingdings" panose="05000000000000000000" pitchFamily="2" charset="2"/>
            </a:rPr>
            <a:t> kìm hãm phát triển KTXH</a:t>
          </a:r>
          <a:endParaRPr lang="en-US">
            <a:solidFill>
              <a:schemeClr val="accent1"/>
            </a:solidFill>
          </a:endParaRPr>
        </a:p>
      </dgm:t>
    </dgm:pt>
    <dgm:pt modelId="{FD7B30F8-F82E-4117-8B23-3F4E250A47C0}" type="parTrans" cxnId="{2824A7DD-A931-42EB-9138-1C1DC13CAC1C}">
      <dgm:prSet/>
      <dgm:spPr/>
      <dgm:t>
        <a:bodyPr/>
        <a:lstStyle/>
        <a:p>
          <a:endParaRPr lang="en-US"/>
        </a:p>
      </dgm:t>
    </dgm:pt>
    <dgm:pt modelId="{9807C763-4237-4ED5-AC47-AA76D11A3179}" type="sibTrans" cxnId="{2824A7DD-A931-42EB-9138-1C1DC13CAC1C}">
      <dgm:prSet/>
      <dgm:spPr/>
      <dgm:t>
        <a:bodyPr/>
        <a:lstStyle/>
        <a:p>
          <a:endParaRPr lang="en-US"/>
        </a:p>
      </dgm:t>
    </dgm:pt>
    <dgm:pt modelId="{4F251F89-227D-4AD2-8DB6-258240DAB239}">
      <dgm:prSet phldrT="[Text]"/>
      <dgm:spPr/>
      <dgm:t>
        <a:bodyPr/>
        <a:lstStyle/>
        <a:p>
          <a:r>
            <a:rPr lang="en-US" dirty="0">
              <a:solidFill>
                <a:schemeClr val="accent1"/>
              </a:solidFill>
            </a:rPr>
            <a:t>Chi </a:t>
          </a:r>
          <a:r>
            <a:rPr lang="en-US" dirty="0" err="1">
              <a:solidFill>
                <a:schemeClr val="accent1"/>
              </a:solidFill>
            </a:rPr>
            <a:t>phối</a:t>
          </a:r>
          <a:r>
            <a:rPr lang="en-US" dirty="0">
              <a:solidFill>
                <a:schemeClr val="accent1"/>
              </a:solidFill>
            </a:rPr>
            <a:t> </a:t>
          </a:r>
          <a:r>
            <a:rPr lang="en-US" dirty="0" err="1">
              <a:solidFill>
                <a:schemeClr val="accent1"/>
              </a:solidFill>
            </a:rPr>
            <a:t>các</a:t>
          </a:r>
          <a:r>
            <a:rPr lang="en-US" dirty="0">
              <a:solidFill>
                <a:schemeClr val="accent1"/>
              </a:solidFill>
            </a:rPr>
            <a:t> </a:t>
          </a:r>
          <a:r>
            <a:rPr lang="en-US" dirty="0" err="1">
              <a:solidFill>
                <a:schemeClr val="accent1"/>
              </a:solidFill>
            </a:rPr>
            <a:t>quan</a:t>
          </a:r>
          <a:r>
            <a:rPr lang="en-US" dirty="0">
              <a:solidFill>
                <a:schemeClr val="accent1"/>
              </a:solidFill>
            </a:rPr>
            <a:t> </a:t>
          </a:r>
          <a:r>
            <a:rPr lang="en-US" dirty="0" err="1">
              <a:solidFill>
                <a:schemeClr val="accent1"/>
              </a:solidFill>
            </a:rPr>
            <a:t>hệ</a:t>
          </a:r>
          <a:r>
            <a:rPr lang="en-US" dirty="0">
              <a:solidFill>
                <a:schemeClr val="accent1"/>
              </a:solidFill>
            </a:rPr>
            <a:t> KTXH, </a:t>
          </a:r>
          <a:r>
            <a:rPr lang="en-US" dirty="0" err="1">
              <a:solidFill>
                <a:schemeClr val="accent1"/>
              </a:solidFill>
            </a:rPr>
            <a:t>làm</a:t>
          </a:r>
          <a:r>
            <a:rPr lang="en-US" dirty="0">
              <a:solidFill>
                <a:schemeClr val="accent1"/>
              </a:solidFill>
            </a:rPr>
            <a:t> </a:t>
          </a:r>
          <a:r>
            <a:rPr lang="en-US">
              <a:solidFill>
                <a:schemeClr val="accent1"/>
              </a:solidFill>
            </a:rPr>
            <a:t>tăng</a:t>
          </a:r>
          <a:r>
            <a:rPr lang="en-US" dirty="0">
              <a:solidFill>
                <a:schemeClr val="accent1"/>
              </a:solidFill>
            </a:rPr>
            <a:t> </a:t>
          </a:r>
          <a:r>
            <a:rPr lang="en-US" dirty="0" err="1">
              <a:solidFill>
                <a:schemeClr val="accent1"/>
              </a:solidFill>
            </a:rPr>
            <a:t>sự</a:t>
          </a:r>
          <a:r>
            <a:rPr lang="en-US" dirty="0">
              <a:solidFill>
                <a:schemeClr val="accent1"/>
              </a:solidFill>
            </a:rPr>
            <a:t> </a:t>
          </a:r>
          <a:r>
            <a:rPr lang="en-US" dirty="0" err="1">
              <a:solidFill>
                <a:schemeClr val="accent1"/>
              </a:solidFill>
            </a:rPr>
            <a:t>phân</a:t>
          </a:r>
          <a:r>
            <a:rPr lang="en-US" dirty="0">
              <a:solidFill>
                <a:schemeClr val="accent1"/>
              </a:solidFill>
            </a:rPr>
            <a:t> </a:t>
          </a:r>
          <a:r>
            <a:rPr lang="en-US" dirty="0" err="1">
              <a:solidFill>
                <a:schemeClr val="accent1"/>
              </a:solidFill>
            </a:rPr>
            <a:t>hóa</a:t>
          </a:r>
          <a:r>
            <a:rPr lang="en-US" dirty="0">
              <a:solidFill>
                <a:schemeClr val="accent1"/>
              </a:solidFill>
            </a:rPr>
            <a:t> </a:t>
          </a:r>
          <a:r>
            <a:rPr lang="en-US" dirty="0" err="1">
              <a:solidFill>
                <a:schemeClr val="accent1"/>
              </a:solidFill>
            </a:rPr>
            <a:t>giàu</a:t>
          </a:r>
          <a:r>
            <a:rPr lang="en-US" dirty="0">
              <a:solidFill>
                <a:schemeClr val="accent1"/>
              </a:solidFill>
            </a:rPr>
            <a:t> </a:t>
          </a:r>
          <a:r>
            <a:rPr lang="en-US" dirty="0" err="1">
              <a:solidFill>
                <a:schemeClr val="accent1"/>
              </a:solidFill>
            </a:rPr>
            <a:t>nghèo</a:t>
          </a:r>
          <a:endParaRPr lang="en-US" dirty="0">
            <a:solidFill>
              <a:schemeClr val="accent1"/>
            </a:solidFill>
          </a:endParaRPr>
        </a:p>
      </dgm:t>
    </dgm:pt>
    <dgm:pt modelId="{01D44B9A-FBA4-4F03-A678-F590F927A8BE}" type="parTrans" cxnId="{EAABDD9A-FC54-405D-BA95-7AC9BB98D775}">
      <dgm:prSet/>
      <dgm:spPr/>
      <dgm:t>
        <a:bodyPr/>
        <a:lstStyle/>
        <a:p>
          <a:endParaRPr lang="en-US"/>
        </a:p>
      </dgm:t>
    </dgm:pt>
    <dgm:pt modelId="{39A5E4D4-170E-4A51-941D-FB779B2C2596}" type="sibTrans" cxnId="{EAABDD9A-FC54-405D-BA95-7AC9BB98D775}">
      <dgm:prSet/>
      <dgm:spPr/>
      <dgm:t>
        <a:bodyPr/>
        <a:lstStyle/>
        <a:p>
          <a:endParaRPr lang="en-US"/>
        </a:p>
      </dgm:t>
    </dgm:pt>
    <dgm:pt modelId="{700A987A-21E9-4E13-90C3-9D5F29926AAE}" type="pres">
      <dgm:prSet presAssocID="{83A661EE-B7C6-4C11-A290-E32FB65CDC1A}" presName="compositeShape" presStyleCnt="0">
        <dgm:presLayoutVars>
          <dgm:dir/>
          <dgm:resizeHandles/>
        </dgm:presLayoutVars>
      </dgm:prSet>
      <dgm:spPr/>
    </dgm:pt>
    <dgm:pt modelId="{C993CB85-E0C7-4778-84B8-D6C4AFF680F6}" type="pres">
      <dgm:prSet presAssocID="{83A661EE-B7C6-4C11-A290-E32FB65CDC1A}" presName="pyramid" presStyleLbl="node1" presStyleIdx="0" presStyleCnt="1"/>
      <dgm:spPr/>
    </dgm:pt>
    <dgm:pt modelId="{943AD451-84A7-411C-9406-B8C2ADF753D7}" type="pres">
      <dgm:prSet presAssocID="{83A661EE-B7C6-4C11-A290-E32FB65CDC1A}" presName="theList" presStyleCnt="0"/>
      <dgm:spPr/>
    </dgm:pt>
    <dgm:pt modelId="{4A0A7FD0-298A-4D65-97D1-052CEC3F2BE3}" type="pres">
      <dgm:prSet presAssocID="{DFEFCC21-D1DB-4218-A102-57F492A6DB26}" presName="aNode" presStyleLbl="fgAcc1" presStyleIdx="0" presStyleCnt="3" custScaleX="173908" custLinFactNeighborX="14851" custLinFactNeighborY="-54620">
        <dgm:presLayoutVars>
          <dgm:bulletEnabled val="1"/>
        </dgm:presLayoutVars>
      </dgm:prSet>
      <dgm:spPr/>
    </dgm:pt>
    <dgm:pt modelId="{1942C019-45C9-41E7-8831-FBD658A3B667}" type="pres">
      <dgm:prSet presAssocID="{DFEFCC21-D1DB-4218-A102-57F492A6DB26}" presName="aSpace" presStyleCnt="0"/>
      <dgm:spPr/>
    </dgm:pt>
    <dgm:pt modelId="{C5171E03-6BE7-499A-A03A-25B9981FB967}" type="pres">
      <dgm:prSet presAssocID="{C02E2051-C35B-4E79-82C9-16674D1D4A19}" presName="aNode" presStyleLbl="fgAcc1" presStyleIdx="1" presStyleCnt="3" custScaleX="175168" custLinFactNeighborX="13390" custLinFactNeighborY="-35808">
        <dgm:presLayoutVars>
          <dgm:bulletEnabled val="1"/>
        </dgm:presLayoutVars>
      </dgm:prSet>
      <dgm:spPr/>
    </dgm:pt>
    <dgm:pt modelId="{185ACD54-2004-4F56-93D5-D01B65116402}" type="pres">
      <dgm:prSet presAssocID="{C02E2051-C35B-4E79-82C9-16674D1D4A19}" presName="aSpace" presStyleCnt="0"/>
      <dgm:spPr/>
    </dgm:pt>
    <dgm:pt modelId="{CD721C4D-3099-420C-A57A-6D78BADB5B0D}" type="pres">
      <dgm:prSet presAssocID="{4F251F89-227D-4AD2-8DB6-258240DAB239}" presName="aNode" presStyleLbl="fgAcc1" presStyleIdx="2" presStyleCnt="3" custScaleX="176768" custLinFactNeighborX="15554" custLinFactNeighborY="-16997">
        <dgm:presLayoutVars>
          <dgm:bulletEnabled val="1"/>
        </dgm:presLayoutVars>
      </dgm:prSet>
      <dgm:spPr/>
    </dgm:pt>
    <dgm:pt modelId="{EFCC965D-9518-445A-A857-7412D52F9F50}" type="pres">
      <dgm:prSet presAssocID="{4F251F89-227D-4AD2-8DB6-258240DAB239}" presName="aSpace" presStyleCnt="0"/>
      <dgm:spPr/>
    </dgm:pt>
  </dgm:ptLst>
  <dgm:cxnLst>
    <dgm:cxn modelId="{C15C061A-A678-484C-B042-07DDD4CDB771}" type="presOf" srcId="{83A661EE-B7C6-4C11-A290-E32FB65CDC1A}" destId="{700A987A-21E9-4E13-90C3-9D5F29926AAE}" srcOrd="0" destOrd="0" presId="urn:microsoft.com/office/officeart/2005/8/layout/pyramid2"/>
    <dgm:cxn modelId="{B6B9933C-81E0-4C49-B5A2-143882567869}" type="presOf" srcId="{4F251F89-227D-4AD2-8DB6-258240DAB239}" destId="{CD721C4D-3099-420C-A57A-6D78BADB5B0D}" srcOrd="0" destOrd="0" presId="urn:microsoft.com/office/officeart/2005/8/layout/pyramid2"/>
    <dgm:cxn modelId="{1E52CF4F-7CA0-41BE-BC03-4FD1DA374B62}" srcId="{83A661EE-B7C6-4C11-A290-E32FB65CDC1A}" destId="{DFEFCC21-D1DB-4218-A102-57F492A6DB26}" srcOrd="0" destOrd="0" parTransId="{91C9D5FB-0DF4-4926-8390-0C9D5037F2F3}" sibTransId="{A1EDD767-C7FB-4EF2-B167-4DE3D170D224}"/>
    <dgm:cxn modelId="{33078C7B-705E-4AB8-BC0F-BA13BAC65BE0}" type="presOf" srcId="{C02E2051-C35B-4E79-82C9-16674D1D4A19}" destId="{C5171E03-6BE7-499A-A03A-25B9981FB967}" srcOrd="0" destOrd="0" presId="urn:microsoft.com/office/officeart/2005/8/layout/pyramid2"/>
    <dgm:cxn modelId="{EAABDD9A-FC54-405D-BA95-7AC9BB98D775}" srcId="{83A661EE-B7C6-4C11-A290-E32FB65CDC1A}" destId="{4F251F89-227D-4AD2-8DB6-258240DAB239}" srcOrd="2" destOrd="0" parTransId="{01D44B9A-FBA4-4F03-A678-F590F927A8BE}" sibTransId="{39A5E4D4-170E-4A51-941D-FB779B2C2596}"/>
    <dgm:cxn modelId="{3E2580D0-41D3-4260-893D-2DE5C2429CA7}" type="presOf" srcId="{DFEFCC21-D1DB-4218-A102-57F492A6DB26}" destId="{4A0A7FD0-298A-4D65-97D1-052CEC3F2BE3}" srcOrd="0" destOrd="0" presId="urn:microsoft.com/office/officeart/2005/8/layout/pyramid2"/>
    <dgm:cxn modelId="{2824A7DD-A931-42EB-9138-1C1DC13CAC1C}" srcId="{83A661EE-B7C6-4C11-A290-E32FB65CDC1A}" destId="{C02E2051-C35B-4E79-82C9-16674D1D4A19}" srcOrd="1" destOrd="0" parTransId="{FD7B30F8-F82E-4117-8B23-3F4E250A47C0}" sibTransId="{9807C763-4237-4ED5-AC47-AA76D11A3179}"/>
    <dgm:cxn modelId="{A45733C2-9B30-4B07-8765-0332BF45651D}" type="presParOf" srcId="{700A987A-21E9-4E13-90C3-9D5F29926AAE}" destId="{C993CB85-E0C7-4778-84B8-D6C4AFF680F6}" srcOrd="0" destOrd="0" presId="urn:microsoft.com/office/officeart/2005/8/layout/pyramid2"/>
    <dgm:cxn modelId="{48AFEEBA-5F81-4782-A27A-49623655284C}" type="presParOf" srcId="{700A987A-21E9-4E13-90C3-9D5F29926AAE}" destId="{943AD451-84A7-411C-9406-B8C2ADF753D7}" srcOrd="1" destOrd="0" presId="urn:microsoft.com/office/officeart/2005/8/layout/pyramid2"/>
    <dgm:cxn modelId="{111F7EA8-DB1C-4ACD-96EA-0FC7D2498AED}" type="presParOf" srcId="{943AD451-84A7-411C-9406-B8C2ADF753D7}" destId="{4A0A7FD0-298A-4D65-97D1-052CEC3F2BE3}" srcOrd="0" destOrd="0" presId="urn:microsoft.com/office/officeart/2005/8/layout/pyramid2"/>
    <dgm:cxn modelId="{91859BBC-EDB0-47FE-94BC-4BFFB3DC327C}" type="presParOf" srcId="{943AD451-84A7-411C-9406-B8C2ADF753D7}" destId="{1942C019-45C9-41E7-8831-FBD658A3B667}" srcOrd="1" destOrd="0" presId="urn:microsoft.com/office/officeart/2005/8/layout/pyramid2"/>
    <dgm:cxn modelId="{396B12DB-7CDB-4307-BD42-0FC364EA79AC}" type="presParOf" srcId="{943AD451-84A7-411C-9406-B8C2ADF753D7}" destId="{C5171E03-6BE7-499A-A03A-25B9981FB967}" srcOrd="2" destOrd="0" presId="urn:microsoft.com/office/officeart/2005/8/layout/pyramid2"/>
    <dgm:cxn modelId="{EFAB98F4-E22F-4A32-8243-9A50B6C8CAB7}" type="presParOf" srcId="{943AD451-84A7-411C-9406-B8C2ADF753D7}" destId="{185ACD54-2004-4F56-93D5-D01B65116402}" srcOrd="3" destOrd="0" presId="urn:microsoft.com/office/officeart/2005/8/layout/pyramid2"/>
    <dgm:cxn modelId="{9FB12D15-32C9-4198-B9D0-256F193D4E14}" type="presParOf" srcId="{943AD451-84A7-411C-9406-B8C2ADF753D7}" destId="{CD721C4D-3099-420C-A57A-6D78BADB5B0D}" srcOrd="4" destOrd="0" presId="urn:microsoft.com/office/officeart/2005/8/layout/pyramid2"/>
    <dgm:cxn modelId="{20603C6E-9767-40C9-9BD9-4F51B32B8195}" type="presParOf" srcId="{943AD451-84A7-411C-9406-B8C2ADF753D7}" destId="{EFCC965D-9518-445A-A857-7412D52F9F50}"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3BA23A-3BE2-4072-9DD9-7AC6BB13E8E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085773CB-BA69-4214-881F-E92CC19B321E}">
      <dgm:prSet phldrT="[Text]" custT="1"/>
      <dgm:spPr/>
      <dgm:t>
        <a:bodyPr/>
        <a:lstStyle/>
        <a:p>
          <a:pPr>
            <a:lnSpc>
              <a:spcPct val="100000"/>
            </a:lnSpc>
          </a:pPr>
          <a:r>
            <a:rPr lang="en-US" sz="5400">
              <a:latin typeface="Arial" panose="020B0604020202020204" pitchFamily="34" charset="0"/>
              <a:cs typeface="Arial" panose="020B0604020202020204" pitchFamily="34" charset="0"/>
            </a:rPr>
            <a:t>SỰ HOẠT ĐỘNG CỦA QUY LUẬT GIÁ TRỊ VÀ QUY LUẬT GIÁ TRỊ THẶNG DƯ</a:t>
          </a:r>
        </a:p>
      </dgm:t>
    </dgm:pt>
    <dgm:pt modelId="{F3EC5388-BDA5-4EAC-8503-AAB348EDBB70}" type="parTrans" cxnId="{D05C596D-546C-48C8-B06E-C591AC487E8E}">
      <dgm:prSet/>
      <dgm:spPr/>
      <dgm:t>
        <a:bodyPr/>
        <a:lstStyle/>
        <a:p>
          <a:endParaRPr lang="en-US"/>
        </a:p>
      </dgm:t>
    </dgm:pt>
    <dgm:pt modelId="{CD6172F0-95D3-4C05-9E95-DEF53F539A0A}" type="sibTrans" cxnId="{D05C596D-546C-48C8-B06E-C591AC487E8E}">
      <dgm:prSet/>
      <dgm:spPr/>
      <dgm:t>
        <a:bodyPr/>
        <a:lstStyle/>
        <a:p>
          <a:endParaRPr lang="en-US"/>
        </a:p>
      </dgm:t>
    </dgm:pt>
    <dgm:pt modelId="{EF9E8C5B-44C7-4137-8F2A-67EA689B9C41}" type="pres">
      <dgm:prSet presAssocID="{7D3BA23A-3BE2-4072-9DD9-7AC6BB13E8E1}" presName="cycle" presStyleCnt="0">
        <dgm:presLayoutVars>
          <dgm:chMax val="1"/>
          <dgm:dir/>
          <dgm:animLvl val="ctr"/>
          <dgm:resizeHandles val="exact"/>
        </dgm:presLayoutVars>
      </dgm:prSet>
      <dgm:spPr/>
    </dgm:pt>
    <dgm:pt modelId="{3F45A9DC-544C-4CC0-AFCB-38941F8E44D3}" type="pres">
      <dgm:prSet presAssocID="{085773CB-BA69-4214-881F-E92CC19B321E}" presName="centerShape" presStyleLbl="node0" presStyleIdx="0" presStyleCnt="1"/>
      <dgm:spPr/>
    </dgm:pt>
  </dgm:ptLst>
  <dgm:cxnLst>
    <dgm:cxn modelId="{D05C596D-546C-48C8-B06E-C591AC487E8E}" srcId="{7D3BA23A-3BE2-4072-9DD9-7AC6BB13E8E1}" destId="{085773CB-BA69-4214-881F-E92CC19B321E}" srcOrd="0" destOrd="0" parTransId="{F3EC5388-BDA5-4EAC-8503-AAB348EDBB70}" sibTransId="{CD6172F0-95D3-4C05-9E95-DEF53F539A0A}"/>
    <dgm:cxn modelId="{6C19B087-D9EA-49C6-BD82-D344F51C4839}" type="presOf" srcId="{085773CB-BA69-4214-881F-E92CC19B321E}" destId="{3F45A9DC-544C-4CC0-AFCB-38941F8E44D3}" srcOrd="0" destOrd="0" presId="urn:microsoft.com/office/officeart/2005/8/layout/radial4"/>
    <dgm:cxn modelId="{185E10E8-F73F-48F2-B4F3-311473EF6ABA}" type="presOf" srcId="{7D3BA23A-3BE2-4072-9DD9-7AC6BB13E8E1}" destId="{EF9E8C5B-44C7-4137-8F2A-67EA689B9C41}" srcOrd="0" destOrd="0" presId="urn:microsoft.com/office/officeart/2005/8/layout/radial4"/>
    <dgm:cxn modelId="{1C95FCCB-E06D-48CA-BC4E-557B656BEEC5}" type="presParOf" srcId="{EF9E8C5B-44C7-4137-8F2A-67EA689B9C41}" destId="{3F45A9DC-544C-4CC0-AFCB-38941F8E44D3}" srcOrd="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3BA23A-3BE2-4072-9DD9-7AC6BB13E8E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085773CB-BA69-4214-881F-E92CC19B321E}">
      <dgm:prSet phldrT="[Text]" custT="1"/>
      <dgm:spPr/>
      <dgm:t>
        <a:bodyPr/>
        <a:lstStyle/>
        <a:p>
          <a:r>
            <a:rPr lang="en-US" sz="7200" dirty="0">
              <a:latin typeface="Arial" panose="020B0604020202020204" pitchFamily="34" charset="0"/>
              <a:cs typeface="Arial" panose="020B0604020202020204" pitchFamily="34" charset="0"/>
            </a:rPr>
            <a:t>ĐỘC QUYỀN NHÀ NƯỚC TRONG CNTB</a:t>
          </a:r>
        </a:p>
      </dgm:t>
    </dgm:pt>
    <dgm:pt modelId="{F3EC5388-BDA5-4EAC-8503-AAB348EDBB70}" type="parTrans" cxnId="{D05C596D-546C-48C8-B06E-C591AC487E8E}">
      <dgm:prSet/>
      <dgm:spPr/>
      <dgm:t>
        <a:bodyPr/>
        <a:lstStyle/>
        <a:p>
          <a:endParaRPr lang="en-US"/>
        </a:p>
      </dgm:t>
    </dgm:pt>
    <dgm:pt modelId="{CD6172F0-95D3-4C05-9E95-DEF53F539A0A}" type="sibTrans" cxnId="{D05C596D-546C-48C8-B06E-C591AC487E8E}">
      <dgm:prSet/>
      <dgm:spPr/>
      <dgm:t>
        <a:bodyPr/>
        <a:lstStyle/>
        <a:p>
          <a:endParaRPr lang="en-US"/>
        </a:p>
      </dgm:t>
    </dgm:pt>
    <dgm:pt modelId="{EF9E8C5B-44C7-4137-8F2A-67EA689B9C41}" type="pres">
      <dgm:prSet presAssocID="{7D3BA23A-3BE2-4072-9DD9-7AC6BB13E8E1}" presName="cycle" presStyleCnt="0">
        <dgm:presLayoutVars>
          <dgm:chMax val="1"/>
          <dgm:dir/>
          <dgm:animLvl val="ctr"/>
          <dgm:resizeHandles val="exact"/>
        </dgm:presLayoutVars>
      </dgm:prSet>
      <dgm:spPr/>
    </dgm:pt>
    <dgm:pt modelId="{3F45A9DC-544C-4CC0-AFCB-38941F8E44D3}" type="pres">
      <dgm:prSet presAssocID="{085773CB-BA69-4214-881F-E92CC19B321E}" presName="centerShape" presStyleLbl="node0" presStyleIdx="0" presStyleCnt="1"/>
      <dgm:spPr/>
    </dgm:pt>
  </dgm:ptLst>
  <dgm:cxnLst>
    <dgm:cxn modelId="{ED160F1E-2BF3-4D18-9ACB-262BB08C1C6A}" type="presOf" srcId="{7D3BA23A-3BE2-4072-9DD9-7AC6BB13E8E1}" destId="{EF9E8C5B-44C7-4137-8F2A-67EA689B9C41}" srcOrd="0" destOrd="0" presId="urn:microsoft.com/office/officeart/2005/8/layout/radial4"/>
    <dgm:cxn modelId="{D05C596D-546C-48C8-B06E-C591AC487E8E}" srcId="{7D3BA23A-3BE2-4072-9DD9-7AC6BB13E8E1}" destId="{085773CB-BA69-4214-881F-E92CC19B321E}" srcOrd="0" destOrd="0" parTransId="{F3EC5388-BDA5-4EAC-8503-AAB348EDBB70}" sibTransId="{CD6172F0-95D3-4C05-9E95-DEF53F539A0A}"/>
    <dgm:cxn modelId="{739DC4B2-B9CD-4B38-BAA9-6E2B2B3D8EE6}" type="presOf" srcId="{085773CB-BA69-4214-881F-E92CC19B321E}" destId="{3F45A9DC-544C-4CC0-AFCB-38941F8E44D3}" srcOrd="0" destOrd="0" presId="urn:microsoft.com/office/officeart/2005/8/layout/radial4"/>
    <dgm:cxn modelId="{6C790FBD-7A2B-48CB-9299-5A35B1FA0710}" type="presParOf" srcId="{EF9E8C5B-44C7-4137-8F2A-67EA689B9C41}" destId="{3F45A9DC-544C-4CC0-AFCB-38941F8E44D3}" srcOrd="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4C627-F7AE-455C-BCDB-12C2CABF45CB}">
      <dsp:nvSpPr>
        <dsp:cNvPr id="0" name=""/>
        <dsp:cNvSpPr/>
      </dsp:nvSpPr>
      <dsp:spPr>
        <a:xfrm>
          <a:off x="0" y="2056718"/>
          <a:ext cx="371475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165100" rIns="462280" bIns="165100" numCol="1" spcCol="1270" anchor="ctr" anchorCtr="0">
          <a:noAutofit/>
        </a:bodyPr>
        <a:lstStyle/>
        <a:p>
          <a:pPr marL="0" lvl="0" indent="0" algn="r" defTabSz="2889250">
            <a:lnSpc>
              <a:spcPct val="90000"/>
            </a:lnSpc>
            <a:spcBef>
              <a:spcPct val="0"/>
            </a:spcBef>
            <a:spcAft>
              <a:spcPct val="35000"/>
            </a:spcAft>
            <a:buNone/>
          </a:pPr>
          <a:r>
            <a:rPr lang="en-US" sz="6500" kern="1200"/>
            <a:t>4.1.</a:t>
          </a:r>
        </a:p>
      </dsp:txBody>
      <dsp:txXfrm>
        <a:off x="0" y="2056718"/>
        <a:ext cx="3714750" cy="1287000"/>
      </dsp:txXfrm>
    </dsp:sp>
    <dsp:sp modelId="{20CC1FB8-8A1B-405E-9070-D3B7DBBD801F}">
      <dsp:nvSpPr>
        <dsp:cNvPr id="0" name=""/>
        <dsp:cNvSpPr/>
      </dsp:nvSpPr>
      <dsp:spPr>
        <a:xfrm>
          <a:off x="3714749" y="1453437"/>
          <a:ext cx="742950" cy="2493562"/>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DA1B3-2E12-43BC-98F2-ECEE1DD33814}">
      <dsp:nvSpPr>
        <dsp:cNvPr id="0" name=""/>
        <dsp:cNvSpPr/>
      </dsp:nvSpPr>
      <dsp:spPr>
        <a:xfrm>
          <a:off x="4754879" y="1453437"/>
          <a:ext cx="10104120" cy="24935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285750" lvl="1" indent="-285750" algn="just" defTabSz="2133600">
            <a:lnSpc>
              <a:spcPct val="100000"/>
            </a:lnSpc>
            <a:spcBef>
              <a:spcPct val="0"/>
            </a:spcBef>
            <a:spcAft>
              <a:spcPct val="15000"/>
            </a:spcAft>
            <a:buChar char="•"/>
          </a:pPr>
          <a:r>
            <a:rPr lang="en-US" sz="4800" kern="1200" dirty="0">
              <a:latin typeface="Times New Roman"/>
              <a:cs typeface="Times New Roman"/>
            </a:rPr>
            <a:t>QUAN HỆ GIỮA CẠNH TRANH VÀ ĐỘC QUYỀN TRONG NỀN KINH TẾ THỊ TRƯỜNG</a:t>
          </a:r>
        </a:p>
      </dsp:txBody>
      <dsp:txXfrm>
        <a:off x="4754879" y="1453437"/>
        <a:ext cx="10104120" cy="2493562"/>
      </dsp:txXfrm>
    </dsp:sp>
    <dsp:sp modelId="{CDC53E10-149A-488D-9E76-D9796A438F56}">
      <dsp:nvSpPr>
        <dsp:cNvPr id="0" name=""/>
        <dsp:cNvSpPr/>
      </dsp:nvSpPr>
      <dsp:spPr>
        <a:xfrm>
          <a:off x="0" y="4784281"/>
          <a:ext cx="371475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165100" rIns="462280" bIns="165100" numCol="1" spcCol="1270" anchor="ctr" anchorCtr="0">
          <a:noAutofit/>
        </a:bodyPr>
        <a:lstStyle/>
        <a:p>
          <a:pPr marL="0" lvl="0" indent="0" algn="r" defTabSz="2889250">
            <a:lnSpc>
              <a:spcPct val="90000"/>
            </a:lnSpc>
            <a:spcBef>
              <a:spcPct val="0"/>
            </a:spcBef>
            <a:spcAft>
              <a:spcPct val="35000"/>
            </a:spcAft>
            <a:buNone/>
          </a:pPr>
          <a:r>
            <a:rPr lang="en-US" sz="6500" kern="1200"/>
            <a:t>4.2.</a:t>
          </a:r>
        </a:p>
      </dsp:txBody>
      <dsp:txXfrm>
        <a:off x="0" y="4784281"/>
        <a:ext cx="3714750" cy="1287000"/>
      </dsp:txXfrm>
    </dsp:sp>
    <dsp:sp modelId="{5FED99C1-8075-41AB-A0EF-F20C1531132C}">
      <dsp:nvSpPr>
        <dsp:cNvPr id="0" name=""/>
        <dsp:cNvSpPr/>
      </dsp:nvSpPr>
      <dsp:spPr>
        <a:xfrm>
          <a:off x="3714749" y="4181000"/>
          <a:ext cx="742950" cy="2493562"/>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4BC091-C298-4B35-B150-5BAA78FD2076}">
      <dsp:nvSpPr>
        <dsp:cNvPr id="0" name=""/>
        <dsp:cNvSpPr/>
      </dsp:nvSpPr>
      <dsp:spPr>
        <a:xfrm>
          <a:off x="4754879" y="4181000"/>
          <a:ext cx="10104120" cy="24935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285750" lvl="1" indent="-285750" algn="just" defTabSz="2133600">
            <a:lnSpc>
              <a:spcPct val="100000"/>
            </a:lnSpc>
            <a:spcBef>
              <a:spcPct val="0"/>
            </a:spcBef>
            <a:spcAft>
              <a:spcPct val="15000"/>
            </a:spcAft>
            <a:buChar char="•"/>
          </a:pPr>
          <a:r>
            <a:rPr lang="en-US" sz="4800" kern="1200" dirty="0">
              <a:latin typeface="Times New Roman"/>
              <a:cs typeface="Times New Roman"/>
            </a:rPr>
            <a:t>ĐỘC QUYỀN VÀ ĐỘC QUYỀN NHÀ NƯỚC TRONG NỀN KINH TẾ THỊ TRƯỜNG</a:t>
          </a:r>
        </a:p>
      </dsp:txBody>
      <dsp:txXfrm>
        <a:off x="4754879" y="4181000"/>
        <a:ext cx="10104120" cy="24935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DE3D6-C8F0-4058-9C81-4FB66EE8D2E4}">
      <dsp:nvSpPr>
        <dsp:cNvPr id="0" name=""/>
        <dsp:cNvSpPr/>
      </dsp:nvSpPr>
      <dsp:spPr>
        <a:xfrm>
          <a:off x="2605" y="550921"/>
          <a:ext cx="2278667" cy="22786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Động sản &amp; Bất động sản để hoạt động</a:t>
          </a:r>
        </a:p>
      </dsp:txBody>
      <dsp:txXfrm>
        <a:off x="336308" y="884624"/>
        <a:ext cx="1611261" cy="1611261"/>
      </dsp:txXfrm>
    </dsp:sp>
    <dsp:sp modelId="{CFBDCE84-CC22-4B91-BB75-1E787E8C632F}">
      <dsp:nvSpPr>
        <dsp:cNvPr id="0" name=""/>
        <dsp:cNvSpPr/>
      </dsp:nvSpPr>
      <dsp:spPr>
        <a:xfrm>
          <a:off x="2623072" y="1266422"/>
          <a:ext cx="724616" cy="847664"/>
        </a:xfrm>
        <a:prstGeom prst="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623072" y="1435955"/>
        <a:ext cx="507231" cy="508598"/>
      </dsp:txXfrm>
    </dsp:sp>
    <dsp:sp modelId="{71E47C30-E3D7-4DFB-90C9-8FCE372D292E}">
      <dsp:nvSpPr>
        <dsp:cNvPr id="0" name=""/>
        <dsp:cNvSpPr/>
      </dsp:nvSpPr>
      <dsp:spPr>
        <a:xfrm>
          <a:off x="3648473" y="550921"/>
          <a:ext cx="2278667" cy="22786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Xí nghiệp Nhà nước (ngân sách NN là quan trọng nhất)</a:t>
          </a:r>
        </a:p>
      </dsp:txBody>
      <dsp:txXfrm>
        <a:off x="3982176" y="884624"/>
        <a:ext cx="1611261" cy="16112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38FDC-15A8-49A1-BE63-4C784875B641}">
      <dsp:nvSpPr>
        <dsp:cNvPr id="0" name=""/>
        <dsp:cNvSpPr/>
      </dsp:nvSpPr>
      <dsp:spPr>
        <a:xfrm>
          <a:off x="9118155" y="9393145"/>
          <a:ext cx="394300" cy="91440"/>
        </a:xfrm>
        <a:custGeom>
          <a:avLst/>
          <a:gdLst/>
          <a:ahLst/>
          <a:cxnLst/>
          <a:rect l="0" t="0" r="0" b="0"/>
          <a:pathLst>
            <a:path>
              <a:moveTo>
                <a:pt x="0" y="45720"/>
              </a:moveTo>
              <a:lnTo>
                <a:pt x="3943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9118155" y="9429008"/>
        <a:ext cx="394300" cy="19715"/>
      </dsp:txXfrm>
    </dsp:sp>
    <dsp:sp modelId="{2396F01D-80D5-4C4D-BD98-FE78B59928F9}">
      <dsp:nvSpPr>
        <dsp:cNvPr id="0" name=""/>
        <dsp:cNvSpPr/>
      </dsp:nvSpPr>
      <dsp:spPr>
        <a:xfrm>
          <a:off x="2028700" y="5524845"/>
          <a:ext cx="394300" cy="3914019"/>
        </a:xfrm>
        <a:custGeom>
          <a:avLst/>
          <a:gdLst/>
          <a:ahLst/>
          <a:cxnLst/>
          <a:rect l="0" t="0" r="0" b="0"/>
          <a:pathLst>
            <a:path>
              <a:moveTo>
                <a:pt x="0" y="0"/>
              </a:moveTo>
              <a:lnTo>
                <a:pt x="197150" y="0"/>
              </a:lnTo>
              <a:lnTo>
                <a:pt x="197150" y="3914019"/>
              </a:lnTo>
              <a:lnTo>
                <a:pt x="394300" y="3914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258934" y="7383509"/>
        <a:ext cx="3933830" cy="196691"/>
      </dsp:txXfrm>
    </dsp:sp>
    <dsp:sp modelId="{202AAA00-B96E-47DA-98DA-49988B0C1AC4}">
      <dsp:nvSpPr>
        <dsp:cNvPr id="0" name=""/>
        <dsp:cNvSpPr/>
      </dsp:nvSpPr>
      <dsp:spPr>
        <a:xfrm>
          <a:off x="9118155" y="6083991"/>
          <a:ext cx="394300" cy="2236582"/>
        </a:xfrm>
        <a:custGeom>
          <a:avLst/>
          <a:gdLst/>
          <a:ahLst/>
          <a:cxnLst/>
          <a:rect l="0" t="0" r="0" b="0"/>
          <a:pathLst>
            <a:path>
              <a:moveTo>
                <a:pt x="0" y="0"/>
              </a:moveTo>
              <a:lnTo>
                <a:pt x="197150" y="0"/>
              </a:lnTo>
              <a:lnTo>
                <a:pt x="197150" y="2236582"/>
              </a:lnTo>
              <a:lnTo>
                <a:pt x="394300" y="223658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8179769" y="7145505"/>
        <a:ext cx="2271073" cy="113553"/>
      </dsp:txXfrm>
    </dsp:sp>
    <dsp:sp modelId="{2F23FAAD-0622-43E1-BE80-DAC28DCF2A10}">
      <dsp:nvSpPr>
        <dsp:cNvPr id="0" name=""/>
        <dsp:cNvSpPr/>
      </dsp:nvSpPr>
      <dsp:spPr>
        <a:xfrm>
          <a:off x="9118155" y="6083991"/>
          <a:ext cx="394300" cy="1118291"/>
        </a:xfrm>
        <a:custGeom>
          <a:avLst/>
          <a:gdLst/>
          <a:ahLst/>
          <a:cxnLst/>
          <a:rect l="0" t="0" r="0" b="0"/>
          <a:pathLst>
            <a:path>
              <a:moveTo>
                <a:pt x="0" y="0"/>
              </a:moveTo>
              <a:lnTo>
                <a:pt x="197150" y="0"/>
              </a:lnTo>
              <a:lnTo>
                <a:pt x="197150" y="1118291"/>
              </a:lnTo>
              <a:lnTo>
                <a:pt x="394300" y="11182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8722421" y="6613492"/>
        <a:ext cx="1185769" cy="59288"/>
      </dsp:txXfrm>
    </dsp:sp>
    <dsp:sp modelId="{A23A699E-6A8B-4106-81D4-D00A6A3B8DDD}">
      <dsp:nvSpPr>
        <dsp:cNvPr id="0" name=""/>
        <dsp:cNvSpPr/>
      </dsp:nvSpPr>
      <dsp:spPr>
        <a:xfrm>
          <a:off x="9118155" y="6038271"/>
          <a:ext cx="394300" cy="91440"/>
        </a:xfrm>
        <a:custGeom>
          <a:avLst/>
          <a:gdLst/>
          <a:ahLst/>
          <a:cxnLst/>
          <a:rect l="0" t="0" r="0" b="0"/>
          <a:pathLst>
            <a:path>
              <a:moveTo>
                <a:pt x="0" y="45720"/>
              </a:moveTo>
              <a:lnTo>
                <a:pt x="3943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9118155" y="6074133"/>
        <a:ext cx="394300" cy="19715"/>
      </dsp:txXfrm>
    </dsp:sp>
    <dsp:sp modelId="{CB2162F0-A694-4211-904C-EDC5DE013051}">
      <dsp:nvSpPr>
        <dsp:cNvPr id="0" name=""/>
        <dsp:cNvSpPr/>
      </dsp:nvSpPr>
      <dsp:spPr>
        <a:xfrm>
          <a:off x="9118155" y="4965700"/>
          <a:ext cx="394300" cy="1118291"/>
        </a:xfrm>
        <a:custGeom>
          <a:avLst/>
          <a:gdLst/>
          <a:ahLst/>
          <a:cxnLst/>
          <a:rect l="0" t="0" r="0" b="0"/>
          <a:pathLst>
            <a:path>
              <a:moveTo>
                <a:pt x="0" y="1118291"/>
              </a:moveTo>
              <a:lnTo>
                <a:pt x="197150" y="1118291"/>
              </a:lnTo>
              <a:lnTo>
                <a:pt x="197150" y="0"/>
              </a:lnTo>
              <a:lnTo>
                <a:pt x="3943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8722421" y="5495201"/>
        <a:ext cx="1185769" cy="59288"/>
      </dsp:txXfrm>
    </dsp:sp>
    <dsp:sp modelId="{85B236E3-0F33-48CE-A0BF-E37EF53653EC}">
      <dsp:nvSpPr>
        <dsp:cNvPr id="0" name=""/>
        <dsp:cNvSpPr/>
      </dsp:nvSpPr>
      <dsp:spPr>
        <a:xfrm>
          <a:off x="9118155" y="3847408"/>
          <a:ext cx="394300" cy="2236582"/>
        </a:xfrm>
        <a:custGeom>
          <a:avLst/>
          <a:gdLst/>
          <a:ahLst/>
          <a:cxnLst/>
          <a:rect l="0" t="0" r="0" b="0"/>
          <a:pathLst>
            <a:path>
              <a:moveTo>
                <a:pt x="0" y="2236582"/>
              </a:moveTo>
              <a:lnTo>
                <a:pt x="197150" y="2236582"/>
              </a:lnTo>
              <a:lnTo>
                <a:pt x="197150" y="0"/>
              </a:lnTo>
              <a:lnTo>
                <a:pt x="3943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8179769" y="4908923"/>
        <a:ext cx="2271073" cy="113553"/>
      </dsp:txXfrm>
    </dsp:sp>
    <dsp:sp modelId="{752CC699-4BC0-45D6-863A-937402722E1E}">
      <dsp:nvSpPr>
        <dsp:cNvPr id="0" name=""/>
        <dsp:cNvSpPr/>
      </dsp:nvSpPr>
      <dsp:spPr>
        <a:xfrm>
          <a:off x="2028700" y="5524845"/>
          <a:ext cx="394300" cy="559145"/>
        </a:xfrm>
        <a:custGeom>
          <a:avLst/>
          <a:gdLst/>
          <a:ahLst/>
          <a:cxnLst/>
          <a:rect l="0" t="0" r="0" b="0"/>
          <a:pathLst>
            <a:path>
              <a:moveTo>
                <a:pt x="0" y="0"/>
              </a:moveTo>
              <a:lnTo>
                <a:pt x="197150" y="0"/>
              </a:lnTo>
              <a:lnTo>
                <a:pt x="197150" y="559145"/>
              </a:lnTo>
              <a:lnTo>
                <a:pt x="394300" y="5591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1883755" y="5787313"/>
        <a:ext cx="684190" cy="34209"/>
      </dsp:txXfrm>
    </dsp:sp>
    <dsp:sp modelId="{737BBFBE-1DC7-48F8-8C78-3C33674565F7}">
      <dsp:nvSpPr>
        <dsp:cNvPr id="0" name=""/>
        <dsp:cNvSpPr/>
      </dsp:nvSpPr>
      <dsp:spPr>
        <a:xfrm>
          <a:off x="9118155" y="1610825"/>
          <a:ext cx="394300" cy="1118291"/>
        </a:xfrm>
        <a:custGeom>
          <a:avLst/>
          <a:gdLst/>
          <a:ahLst/>
          <a:cxnLst/>
          <a:rect l="0" t="0" r="0" b="0"/>
          <a:pathLst>
            <a:path>
              <a:moveTo>
                <a:pt x="0" y="0"/>
              </a:moveTo>
              <a:lnTo>
                <a:pt x="197150" y="0"/>
              </a:lnTo>
              <a:lnTo>
                <a:pt x="197150" y="1118291"/>
              </a:lnTo>
              <a:lnTo>
                <a:pt x="394300" y="11182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8722421" y="2140327"/>
        <a:ext cx="1185769" cy="59288"/>
      </dsp:txXfrm>
    </dsp:sp>
    <dsp:sp modelId="{4FF0A174-5F57-46C4-8FE1-4ED865F96890}">
      <dsp:nvSpPr>
        <dsp:cNvPr id="0" name=""/>
        <dsp:cNvSpPr/>
      </dsp:nvSpPr>
      <dsp:spPr>
        <a:xfrm>
          <a:off x="9118155" y="1565105"/>
          <a:ext cx="394300" cy="91440"/>
        </a:xfrm>
        <a:custGeom>
          <a:avLst/>
          <a:gdLst/>
          <a:ahLst/>
          <a:cxnLst/>
          <a:rect l="0" t="0" r="0" b="0"/>
          <a:pathLst>
            <a:path>
              <a:moveTo>
                <a:pt x="0" y="45720"/>
              </a:moveTo>
              <a:lnTo>
                <a:pt x="3943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9118155" y="1600968"/>
        <a:ext cx="394300" cy="19715"/>
      </dsp:txXfrm>
    </dsp:sp>
    <dsp:sp modelId="{E37792D5-C95D-4AEB-A205-3151249DB87F}">
      <dsp:nvSpPr>
        <dsp:cNvPr id="0" name=""/>
        <dsp:cNvSpPr/>
      </dsp:nvSpPr>
      <dsp:spPr>
        <a:xfrm>
          <a:off x="9118155" y="492534"/>
          <a:ext cx="394300" cy="1118291"/>
        </a:xfrm>
        <a:custGeom>
          <a:avLst/>
          <a:gdLst/>
          <a:ahLst/>
          <a:cxnLst/>
          <a:rect l="0" t="0" r="0" b="0"/>
          <a:pathLst>
            <a:path>
              <a:moveTo>
                <a:pt x="0" y="1118291"/>
              </a:moveTo>
              <a:lnTo>
                <a:pt x="197150" y="1118291"/>
              </a:lnTo>
              <a:lnTo>
                <a:pt x="197150" y="0"/>
              </a:lnTo>
              <a:lnTo>
                <a:pt x="3943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8722421" y="1022035"/>
        <a:ext cx="1185769" cy="59288"/>
      </dsp:txXfrm>
    </dsp:sp>
    <dsp:sp modelId="{7FC8EDBD-F7F6-403B-8598-A42051B04A87}">
      <dsp:nvSpPr>
        <dsp:cNvPr id="0" name=""/>
        <dsp:cNvSpPr/>
      </dsp:nvSpPr>
      <dsp:spPr>
        <a:xfrm>
          <a:off x="2028700" y="1610825"/>
          <a:ext cx="394300" cy="3914019"/>
        </a:xfrm>
        <a:custGeom>
          <a:avLst/>
          <a:gdLst/>
          <a:ahLst/>
          <a:cxnLst/>
          <a:rect l="0" t="0" r="0" b="0"/>
          <a:pathLst>
            <a:path>
              <a:moveTo>
                <a:pt x="0" y="3914019"/>
              </a:moveTo>
              <a:lnTo>
                <a:pt x="197150" y="3914019"/>
              </a:lnTo>
              <a:lnTo>
                <a:pt x="197150" y="0"/>
              </a:lnTo>
              <a:lnTo>
                <a:pt x="3943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0">
            <a:lnSpc>
              <a:spcPct val="90000"/>
            </a:lnSpc>
            <a:spcBef>
              <a:spcPct val="0"/>
            </a:spcBef>
            <a:spcAft>
              <a:spcPct val="35000"/>
            </a:spcAft>
            <a:buNone/>
          </a:pPr>
          <a:endParaRPr lang="en-US" sz="3000" b="1" kern="1200"/>
        </a:p>
      </dsp:txBody>
      <dsp:txXfrm>
        <a:off x="258934" y="3469489"/>
        <a:ext cx="3933830" cy="196691"/>
      </dsp:txXfrm>
    </dsp:sp>
    <dsp:sp modelId="{386F2AD7-86F5-4C4C-8D0B-50F57ECCB1F0}">
      <dsp:nvSpPr>
        <dsp:cNvPr id="0" name=""/>
        <dsp:cNvSpPr/>
      </dsp:nvSpPr>
      <dsp:spPr>
        <a:xfrm rot="16200000">
          <a:off x="-1430146" y="4613432"/>
          <a:ext cx="5094866" cy="1822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ĐIỀU TIẾT KINH TẾ</a:t>
          </a:r>
        </a:p>
      </dsp:txBody>
      <dsp:txXfrm>
        <a:off x="-1430146" y="4613432"/>
        <a:ext cx="5094866" cy="1822826"/>
      </dsp:txXfrm>
    </dsp:sp>
    <dsp:sp modelId="{8A8B4251-AB2B-4697-A696-66DADDC6EEE3}">
      <dsp:nvSpPr>
        <dsp:cNvPr id="0" name=""/>
        <dsp:cNvSpPr/>
      </dsp:nvSpPr>
      <dsp:spPr>
        <a:xfrm>
          <a:off x="2423000" y="1126813"/>
          <a:ext cx="6695155"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BỘ MÁY ĐIỀU TIẾT</a:t>
          </a:r>
        </a:p>
      </dsp:txBody>
      <dsp:txXfrm>
        <a:off x="2423000" y="1126813"/>
        <a:ext cx="6695155" cy="968024"/>
      </dsp:txXfrm>
    </dsp:sp>
    <dsp:sp modelId="{106D815B-C6D9-4C61-A62C-CE5B2E84A06F}">
      <dsp:nvSpPr>
        <dsp:cNvPr id="0" name=""/>
        <dsp:cNvSpPr/>
      </dsp:nvSpPr>
      <dsp:spPr>
        <a:xfrm>
          <a:off x="9512455" y="8522"/>
          <a:ext cx="5978870"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LẬP PHÁP</a:t>
          </a:r>
        </a:p>
      </dsp:txBody>
      <dsp:txXfrm>
        <a:off x="9512455" y="8522"/>
        <a:ext cx="5978870" cy="968024"/>
      </dsp:txXfrm>
    </dsp:sp>
    <dsp:sp modelId="{829DC0BB-5383-469C-90BD-A3E96D6CC566}">
      <dsp:nvSpPr>
        <dsp:cNvPr id="0" name=""/>
        <dsp:cNvSpPr/>
      </dsp:nvSpPr>
      <dsp:spPr>
        <a:xfrm>
          <a:off x="9512455" y="1126813"/>
          <a:ext cx="5978870"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HÀNH PHÁP</a:t>
          </a:r>
        </a:p>
      </dsp:txBody>
      <dsp:txXfrm>
        <a:off x="9512455" y="1126813"/>
        <a:ext cx="5978870" cy="968024"/>
      </dsp:txXfrm>
    </dsp:sp>
    <dsp:sp modelId="{2A013329-5D57-4AE2-AABD-D52C371902C1}">
      <dsp:nvSpPr>
        <dsp:cNvPr id="0" name=""/>
        <dsp:cNvSpPr/>
      </dsp:nvSpPr>
      <dsp:spPr>
        <a:xfrm>
          <a:off x="9512455" y="2245104"/>
          <a:ext cx="5978870"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TƯ PHÁP</a:t>
          </a:r>
        </a:p>
      </dsp:txBody>
      <dsp:txXfrm>
        <a:off x="9512455" y="2245104"/>
        <a:ext cx="5978870" cy="968024"/>
      </dsp:txXfrm>
    </dsp:sp>
    <dsp:sp modelId="{B1581D8B-C619-4C29-A94C-9F581EB24443}">
      <dsp:nvSpPr>
        <dsp:cNvPr id="0" name=""/>
        <dsp:cNvSpPr/>
      </dsp:nvSpPr>
      <dsp:spPr>
        <a:xfrm>
          <a:off x="2423000" y="5599979"/>
          <a:ext cx="6695155"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CHÍNH SÁCH ĐIỀU TIẾT</a:t>
          </a:r>
        </a:p>
      </dsp:txBody>
      <dsp:txXfrm>
        <a:off x="2423000" y="5599979"/>
        <a:ext cx="6695155" cy="968024"/>
      </dsp:txXfrm>
    </dsp:sp>
    <dsp:sp modelId="{30432C7C-ACA0-4322-AA88-5E3EE0AEE450}">
      <dsp:nvSpPr>
        <dsp:cNvPr id="0" name=""/>
        <dsp:cNvSpPr/>
      </dsp:nvSpPr>
      <dsp:spPr>
        <a:xfrm>
          <a:off x="9512455" y="3363396"/>
          <a:ext cx="5978870"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NGÂN SÁCH</a:t>
          </a:r>
        </a:p>
      </dsp:txBody>
      <dsp:txXfrm>
        <a:off x="9512455" y="3363396"/>
        <a:ext cx="5978870" cy="968024"/>
      </dsp:txXfrm>
    </dsp:sp>
    <dsp:sp modelId="{69CD39FF-EE74-4F23-9915-464FBF601846}">
      <dsp:nvSpPr>
        <dsp:cNvPr id="0" name=""/>
        <dsp:cNvSpPr/>
      </dsp:nvSpPr>
      <dsp:spPr>
        <a:xfrm>
          <a:off x="9512455" y="4481687"/>
          <a:ext cx="5978870"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THUẾ</a:t>
          </a:r>
        </a:p>
      </dsp:txBody>
      <dsp:txXfrm>
        <a:off x="9512455" y="4481687"/>
        <a:ext cx="5978870" cy="968024"/>
      </dsp:txXfrm>
    </dsp:sp>
    <dsp:sp modelId="{EA1D79BB-6527-4FE4-86CD-92129424F723}">
      <dsp:nvSpPr>
        <dsp:cNvPr id="0" name=""/>
        <dsp:cNvSpPr/>
      </dsp:nvSpPr>
      <dsp:spPr>
        <a:xfrm>
          <a:off x="9512455" y="5599979"/>
          <a:ext cx="5978870"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HỆ THỐNG TÀI CHÍNH – TÍN DỤNG</a:t>
          </a:r>
        </a:p>
      </dsp:txBody>
      <dsp:txXfrm>
        <a:off x="9512455" y="5599979"/>
        <a:ext cx="5978870" cy="968024"/>
      </dsp:txXfrm>
    </dsp:sp>
    <dsp:sp modelId="{BEE721AA-A677-4B6E-9B43-ACDF1BC8CF99}">
      <dsp:nvSpPr>
        <dsp:cNvPr id="0" name=""/>
        <dsp:cNvSpPr/>
      </dsp:nvSpPr>
      <dsp:spPr>
        <a:xfrm>
          <a:off x="9512455" y="6718270"/>
          <a:ext cx="5978870"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KINH TẾ NHÀ NƯỚC</a:t>
          </a:r>
        </a:p>
      </dsp:txBody>
      <dsp:txXfrm>
        <a:off x="9512455" y="6718270"/>
        <a:ext cx="5978870" cy="968024"/>
      </dsp:txXfrm>
    </dsp:sp>
    <dsp:sp modelId="{1E86BD39-788C-45BE-BF72-AB3C479F9A91}">
      <dsp:nvSpPr>
        <dsp:cNvPr id="0" name=""/>
        <dsp:cNvSpPr/>
      </dsp:nvSpPr>
      <dsp:spPr>
        <a:xfrm>
          <a:off x="9512455" y="7836561"/>
          <a:ext cx="5978870"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KẾ HOẠCH HÓA</a:t>
          </a:r>
        </a:p>
      </dsp:txBody>
      <dsp:txXfrm>
        <a:off x="9512455" y="7836561"/>
        <a:ext cx="5978870" cy="968024"/>
      </dsp:txXfrm>
    </dsp:sp>
    <dsp:sp modelId="{91E3160B-5D3C-4F0F-81B4-623B81C72242}">
      <dsp:nvSpPr>
        <dsp:cNvPr id="0" name=""/>
        <dsp:cNvSpPr/>
      </dsp:nvSpPr>
      <dsp:spPr>
        <a:xfrm>
          <a:off x="2423000" y="8954853"/>
          <a:ext cx="6695155"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MỤC ĐÍCH ĐIỀU TIẾT</a:t>
          </a:r>
        </a:p>
      </dsp:txBody>
      <dsp:txXfrm>
        <a:off x="2423000" y="8954853"/>
        <a:ext cx="6695155" cy="968024"/>
      </dsp:txXfrm>
    </dsp:sp>
    <dsp:sp modelId="{02BD1D8F-CE8D-4F77-A6C2-879DD37BD18B}">
      <dsp:nvSpPr>
        <dsp:cNvPr id="0" name=""/>
        <dsp:cNvSpPr/>
      </dsp:nvSpPr>
      <dsp:spPr>
        <a:xfrm>
          <a:off x="9512455" y="8954853"/>
          <a:ext cx="5978870" cy="968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HƯỚNG DẪN, KIỂM SOÁT, UỐN NẮN</a:t>
          </a:r>
        </a:p>
      </dsp:txBody>
      <dsp:txXfrm>
        <a:off x="9512455" y="8954853"/>
        <a:ext cx="5978870" cy="9680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5A9DC-544C-4CC0-AFCB-38941F8E44D3}">
      <dsp:nvSpPr>
        <dsp:cNvPr id="0" name=""/>
        <dsp:cNvSpPr/>
      </dsp:nvSpPr>
      <dsp:spPr>
        <a:xfrm>
          <a:off x="2085974" y="53974"/>
          <a:ext cx="8020050" cy="802005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3556000">
            <a:lnSpc>
              <a:spcPct val="90000"/>
            </a:lnSpc>
            <a:spcBef>
              <a:spcPct val="0"/>
            </a:spcBef>
            <a:spcAft>
              <a:spcPct val="35000"/>
            </a:spcAft>
            <a:buNone/>
          </a:pPr>
          <a:r>
            <a:rPr lang="en-US" sz="8000" kern="1200" dirty="0">
              <a:latin typeface="Arial" panose="020B0604020202020204" pitchFamily="34" charset="0"/>
              <a:cs typeface="Arial" panose="020B0604020202020204" pitchFamily="34" charset="0"/>
            </a:rPr>
            <a:t>VAI TRÒ LỊCH SỬ CỦA CNTB</a:t>
          </a:r>
        </a:p>
      </dsp:txBody>
      <dsp:txXfrm>
        <a:off x="3260483" y="1228483"/>
        <a:ext cx="5671032" cy="56710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3E8DA-EEF5-4980-8AD3-086CD8428024}">
      <dsp:nvSpPr>
        <dsp:cNvPr id="0" name=""/>
        <dsp:cNvSpPr/>
      </dsp:nvSpPr>
      <dsp:spPr>
        <a:xfrm>
          <a:off x="9818849" y="1592598"/>
          <a:ext cx="4218753" cy="421953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FA4BE7-BAD1-4C46-A312-69F0656763A2}">
      <dsp:nvSpPr>
        <dsp:cNvPr id="0" name=""/>
        <dsp:cNvSpPr/>
      </dsp:nvSpPr>
      <dsp:spPr>
        <a:xfrm>
          <a:off x="9958925" y="1733274"/>
          <a:ext cx="3938601" cy="393818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a:solidFill>
                <a:schemeClr val="accent1"/>
              </a:solidFill>
            </a:rPr>
            <a:t>Thực hiện xã hội hóa sản xuất</a:t>
          </a:r>
        </a:p>
      </dsp:txBody>
      <dsp:txXfrm>
        <a:off x="10521974" y="2295977"/>
        <a:ext cx="2812502" cy="2812775"/>
      </dsp:txXfrm>
    </dsp:sp>
    <dsp:sp modelId="{1FAC7E06-29FC-4FC9-AF19-55E65AA59957}">
      <dsp:nvSpPr>
        <dsp:cNvPr id="0" name=""/>
        <dsp:cNvSpPr/>
      </dsp:nvSpPr>
      <dsp:spPr>
        <a:xfrm rot="2700000">
          <a:off x="5463727" y="1597699"/>
          <a:ext cx="4208591" cy="4208591"/>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02C842-0EA6-444E-89DF-2D43A6805F3F}">
      <dsp:nvSpPr>
        <dsp:cNvPr id="0" name=""/>
        <dsp:cNvSpPr/>
      </dsp:nvSpPr>
      <dsp:spPr>
        <a:xfrm>
          <a:off x="5598722" y="1733274"/>
          <a:ext cx="3938601" cy="393818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a:solidFill>
                <a:schemeClr val="accent1"/>
              </a:solidFill>
            </a:rPr>
            <a:t>Thúc đẩy LLSX phát triển nhanh chóng</a:t>
          </a:r>
        </a:p>
      </dsp:txBody>
      <dsp:txXfrm>
        <a:off x="6161772" y="2295977"/>
        <a:ext cx="2812502" cy="2812775"/>
      </dsp:txXfrm>
    </dsp:sp>
    <dsp:sp modelId="{30325185-AEB3-4FFB-816F-BB0C4AA1FF9B}">
      <dsp:nvSpPr>
        <dsp:cNvPr id="0" name=""/>
        <dsp:cNvSpPr/>
      </dsp:nvSpPr>
      <dsp:spPr>
        <a:xfrm rot="2700000">
          <a:off x="1103525" y="1597699"/>
          <a:ext cx="4208591" cy="4208591"/>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C2E1C0-CE73-47CD-9BA3-3D54F4703EC0}">
      <dsp:nvSpPr>
        <dsp:cNvPr id="0" name=""/>
        <dsp:cNvSpPr/>
      </dsp:nvSpPr>
      <dsp:spPr>
        <a:xfrm>
          <a:off x="1238520" y="1733274"/>
          <a:ext cx="3938601" cy="393818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a:solidFill>
                <a:schemeClr val="accent1"/>
              </a:solidFill>
            </a:rPr>
            <a:t>Chuyển nền sx nhỏ </a:t>
          </a:r>
          <a:r>
            <a:rPr lang="en-US" sz="4400" kern="1200">
              <a:solidFill>
                <a:schemeClr val="accent1"/>
              </a:solidFill>
              <a:sym typeface="Wingdings" panose="05000000000000000000" pitchFamily="2" charset="2"/>
            </a:rPr>
            <a:t> lớn</a:t>
          </a:r>
          <a:endParaRPr lang="en-US" sz="4400" kern="1200">
            <a:solidFill>
              <a:schemeClr val="accent1"/>
            </a:solidFill>
          </a:endParaRPr>
        </a:p>
      </dsp:txBody>
      <dsp:txXfrm>
        <a:off x="1801570" y="2295977"/>
        <a:ext cx="2812502" cy="2812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2FDEE-D876-4060-91DB-31744F57EC58}">
      <dsp:nvSpPr>
        <dsp:cNvPr id="0" name=""/>
        <dsp:cNvSpPr/>
      </dsp:nvSpPr>
      <dsp:spPr>
        <a:xfrm>
          <a:off x="1723007" y="471551"/>
          <a:ext cx="6400793" cy="2401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CẠNH TRANH</a:t>
          </a:r>
        </a:p>
        <a:p>
          <a:pPr marL="0" lvl="0" indent="0" algn="ctr" defTabSz="1778000">
            <a:lnSpc>
              <a:spcPct val="90000"/>
            </a:lnSpc>
            <a:spcBef>
              <a:spcPct val="0"/>
            </a:spcBef>
            <a:spcAft>
              <a:spcPct val="35000"/>
            </a:spcAft>
            <a:buNone/>
          </a:pPr>
          <a:r>
            <a:rPr lang="en-US" sz="4000" kern="1200"/>
            <a:t>TCĐQ &gt;&lt; DN ngoài ĐQ</a:t>
          </a:r>
        </a:p>
      </dsp:txBody>
      <dsp:txXfrm>
        <a:off x="1793341" y="541885"/>
        <a:ext cx="6260125" cy="2260702"/>
      </dsp:txXfrm>
    </dsp:sp>
    <dsp:sp modelId="{B25211CA-3065-4079-82A0-65E38F94EE73}">
      <dsp:nvSpPr>
        <dsp:cNvPr id="0" name=""/>
        <dsp:cNvSpPr/>
      </dsp:nvSpPr>
      <dsp:spPr>
        <a:xfrm rot="3600000">
          <a:off x="5714582" y="4062593"/>
          <a:ext cx="1537656" cy="62330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901574" y="4187254"/>
        <a:ext cx="1163672" cy="373985"/>
      </dsp:txXfrm>
    </dsp:sp>
    <dsp:sp modelId="{B6EB5181-BC51-4C44-927F-CCD026E54F1A}">
      <dsp:nvSpPr>
        <dsp:cNvPr id="0" name=""/>
        <dsp:cNvSpPr/>
      </dsp:nvSpPr>
      <dsp:spPr>
        <a:xfrm>
          <a:off x="6083418" y="5875571"/>
          <a:ext cx="3561754" cy="17808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CẠNH TRANH</a:t>
          </a:r>
        </a:p>
        <a:p>
          <a:pPr marL="0" lvl="0" indent="0" algn="ctr" defTabSz="1778000">
            <a:lnSpc>
              <a:spcPct val="90000"/>
            </a:lnSpc>
            <a:spcBef>
              <a:spcPct val="0"/>
            </a:spcBef>
            <a:spcAft>
              <a:spcPct val="35000"/>
            </a:spcAft>
            <a:buNone/>
          </a:pPr>
          <a:r>
            <a:rPr lang="en-US" sz="4000" kern="1200" dirty="0"/>
            <a:t>NỘI BỘ TCĐQ</a:t>
          </a:r>
        </a:p>
      </dsp:txBody>
      <dsp:txXfrm>
        <a:off x="6135578" y="5927731"/>
        <a:ext cx="3457434" cy="1676557"/>
      </dsp:txXfrm>
    </dsp:sp>
    <dsp:sp modelId="{3FD2429D-0D48-408C-B782-08BA895DE46C}">
      <dsp:nvSpPr>
        <dsp:cNvPr id="0" name=""/>
        <dsp:cNvSpPr/>
      </dsp:nvSpPr>
      <dsp:spPr>
        <a:xfrm rot="10775075">
          <a:off x="4193233" y="6558769"/>
          <a:ext cx="1537656" cy="62330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rot="10800000">
        <a:off x="4380225" y="6683430"/>
        <a:ext cx="1163672" cy="373985"/>
      </dsp:txXfrm>
    </dsp:sp>
    <dsp:sp modelId="{1B73957B-46D9-4861-A046-3C1035807299}">
      <dsp:nvSpPr>
        <dsp:cNvPr id="0" name=""/>
        <dsp:cNvSpPr/>
      </dsp:nvSpPr>
      <dsp:spPr>
        <a:xfrm>
          <a:off x="-196372" y="5918216"/>
          <a:ext cx="4357771" cy="17808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CẠNH TRANH</a:t>
          </a:r>
        </a:p>
        <a:p>
          <a:pPr marL="0" lvl="0" indent="0" algn="ctr" defTabSz="1778000">
            <a:lnSpc>
              <a:spcPct val="90000"/>
            </a:lnSpc>
            <a:spcBef>
              <a:spcPct val="0"/>
            </a:spcBef>
            <a:spcAft>
              <a:spcPct val="35000"/>
            </a:spcAft>
            <a:buNone/>
          </a:pPr>
          <a:r>
            <a:rPr lang="en-US" sz="4000" kern="1200"/>
            <a:t>TCĐQ &gt;&lt; TCĐQ</a:t>
          </a:r>
        </a:p>
      </dsp:txBody>
      <dsp:txXfrm>
        <a:off x="-144212" y="5970376"/>
        <a:ext cx="4253451" cy="1676557"/>
      </dsp:txXfrm>
    </dsp:sp>
    <dsp:sp modelId="{CB00D57F-CB1D-42D8-8BEA-FDDAAD9650E2}">
      <dsp:nvSpPr>
        <dsp:cNvPr id="0" name=""/>
        <dsp:cNvSpPr/>
      </dsp:nvSpPr>
      <dsp:spPr>
        <a:xfrm rot="17987615">
          <a:off x="2595313" y="4083915"/>
          <a:ext cx="1537656" cy="62330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2782305" y="4208576"/>
        <a:ext cx="1163672" cy="373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69BB-DFC1-443A-AF0A-DDB34C681968}">
      <dsp:nvSpPr>
        <dsp:cNvPr id="0" name=""/>
        <dsp:cNvSpPr/>
      </dsp:nvSpPr>
      <dsp:spPr>
        <a:xfrm>
          <a:off x="0" y="457217"/>
          <a:ext cx="4724399" cy="472439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a:t>ĐỘC QUYỀN</a:t>
          </a:r>
        </a:p>
      </dsp:txBody>
      <dsp:txXfrm>
        <a:off x="691872" y="1149089"/>
        <a:ext cx="3340655" cy="33406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4C627-F7AE-455C-BCDB-12C2CABF45CB}">
      <dsp:nvSpPr>
        <dsp:cNvPr id="0" name=""/>
        <dsp:cNvSpPr/>
      </dsp:nvSpPr>
      <dsp:spPr>
        <a:xfrm>
          <a:off x="0" y="1815406"/>
          <a:ext cx="371475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165100" rIns="462280" bIns="165100" numCol="1" spcCol="1270" anchor="ctr" anchorCtr="0">
          <a:noAutofit/>
        </a:bodyPr>
        <a:lstStyle/>
        <a:p>
          <a:pPr marL="0" lvl="0" indent="0" algn="r" defTabSz="2889250">
            <a:lnSpc>
              <a:spcPct val="90000"/>
            </a:lnSpc>
            <a:spcBef>
              <a:spcPct val="0"/>
            </a:spcBef>
            <a:spcAft>
              <a:spcPct val="35000"/>
            </a:spcAft>
            <a:buNone/>
          </a:pPr>
          <a:r>
            <a:rPr lang="en-US" sz="6500" kern="1200" dirty="0"/>
            <a:t>4.2.1.</a:t>
          </a:r>
        </a:p>
      </dsp:txBody>
      <dsp:txXfrm>
        <a:off x="0" y="1815406"/>
        <a:ext cx="3714750" cy="1287000"/>
      </dsp:txXfrm>
    </dsp:sp>
    <dsp:sp modelId="{20CC1FB8-8A1B-405E-9070-D3B7DBBD801F}">
      <dsp:nvSpPr>
        <dsp:cNvPr id="0" name=""/>
        <dsp:cNvSpPr/>
      </dsp:nvSpPr>
      <dsp:spPr>
        <a:xfrm>
          <a:off x="3714749" y="970812"/>
          <a:ext cx="742950" cy="297618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DA1B3-2E12-43BC-98F2-ECEE1DD33814}">
      <dsp:nvSpPr>
        <dsp:cNvPr id="0" name=""/>
        <dsp:cNvSpPr/>
      </dsp:nvSpPr>
      <dsp:spPr>
        <a:xfrm>
          <a:off x="4754879" y="970812"/>
          <a:ext cx="10104120" cy="2976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285750" lvl="1" indent="-285750" algn="just" defTabSz="2400300">
            <a:lnSpc>
              <a:spcPct val="100000"/>
            </a:lnSpc>
            <a:spcBef>
              <a:spcPct val="0"/>
            </a:spcBef>
            <a:spcAft>
              <a:spcPct val="15000"/>
            </a:spcAft>
            <a:buChar char="•"/>
          </a:pPr>
          <a:r>
            <a:rPr lang="en-US" sz="5400" kern="1200" dirty="0" err="1">
              <a:latin typeface="Verdana"/>
              <a:cs typeface="Verdana"/>
            </a:rPr>
            <a:t>Lý</a:t>
          </a:r>
          <a:r>
            <a:rPr lang="en-US" sz="5400" kern="1200" dirty="0">
              <a:latin typeface="Verdana"/>
              <a:cs typeface="Verdana"/>
            </a:rPr>
            <a:t> </a:t>
          </a:r>
          <a:r>
            <a:rPr lang="en-US" sz="5400" kern="1200" dirty="0" err="1">
              <a:latin typeface="Verdana"/>
              <a:cs typeface="Verdana"/>
            </a:rPr>
            <a:t>luận</a:t>
          </a:r>
          <a:r>
            <a:rPr lang="en-US" sz="5400" kern="1200" dirty="0">
              <a:latin typeface="Verdana"/>
              <a:cs typeface="Verdana"/>
            </a:rPr>
            <a:t> </a:t>
          </a:r>
          <a:r>
            <a:rPr lang="en-US" sz="5400" kern="1200" dirty="0" err="1">
              <a:latin typeface="Verdana"/>
              <a:cs typeface="Verdana"/>
            </a:rPr>
            <a:t>của</a:t>
          </a:r>
          <a:r>
            <a:rPr lang="en-US" sz="5400" kern="1200" dirty="0">
              <a:latin typeface="Verdana"/>
              <a:cs typeface="Verdana"/>
            </a:rPr>
            <a:t> </a:t>
          </a:r>
          <a:r>
            <a:rPr lang="en-US" sz="5400" kern="1200" dirty="0" err="1">
              <a:latin typeface="Verdana"/>
              <a:cs typeface="Verdana"/>
            </a:rPr>
            <a:t>V.I.Lênin</a:t>
          </a:r>
          <a:r>
            <a:rPr lang="en-US" sz="5400" kern="1200" dirty="0">
              <a:latin typeface="Verdana"/>
              <a:cs typeface="Verdana"/>
            </a:rPr>
            <a:t> </a:t>
          </a:r>
          <a:r>
            <a:rPr lang="en-US" sz="5400" kern="1200" dirty="0" err="1">
              <a:latin typeface="Verdana"/>
              <a:cs typeface="Verdana"/>
            </a:rPr>
            <a:t>về</a:t>
          </a:r>
          <a:r>
            <a:rPr lang="en-US" sz="5400" kern="1200" dirty="0">
              <a:latin typeface="Verdana"/>
              <a:cs typeface="Verdana"/>
            </a:rPr>
            <a:t> </a:t>
          </a:r>
          <a:r>
            <a:rPr lang="en-US" sz="5400" kern="1200" dirty="0" err="1">
              <a:latin typeface="Verdana"/>
              <a:cs typeface="Verdana"/>
            </a:rPr>
            <a:t>độc</a:t>
          </a:r>
          <a:r>
            <a:rPr lang="en-US" sz="5400" kern="1200" dirty="0">
              <a:latin typeface="Verdana"/>
              <a:cs typeface="Verdana"/>
            </a:rPr>
            <a:t> </a:t>
          </a:r>
          <a:r>
            <a:rPr lang="en-US" sz="5400" kern="1200" dirty="0" err="1">
              <a:latin typeface="Verdana"/>
              <a:cs typeface="Verdana"/>
            </a:rPr>
            <a:t>quyền</a:t>
          </a:r>
          <a:r>
            <a:rPr lang="en-US" sz="5400" kern="1200" dirty="0">
              <a:latin typeface="Verdana"/>
              <a:cs typeface="Verdana"/>
            </a:rPr>
            <a:t> </a:t>
          </a:r>
          <a:r>
            <a:rPr lang="en-US" sz="5400" kern="1200" dirty="0" err="1">
              <a:latin typeface="Verdana"/>
              <a:cs typeface="Verdana"/>
            </a:rPr>
            <a:t>trong</a:t>
          </a:r>
          <a:r>
            <a:rPr lang="en-US" sz="5400" kern="1200" dirty="0">
              <a:latin typeface="Verdana"/>
              <a:cs typeface="Verdana"/>
            </a:rPr>
            <a:t> </a:t>
          </a:r>
          <a:r>
            <a:rPr lang="en-US" sz="5400" kern="1200" dirty="0" err="1">
              <a:latin typeface="Verdana"/>
              <a:cs typeface="Verdana"/>
            </a:rPr>
            <a:t>nền</a:t>
          </a:r>
          <a:r>
            <a:rPr lang="en-US" sz="5400" kern="1200" dirty="0">
              <a:latin typeface="Verdana"/>
              <a:cs typeface="Verdana"/>
            </a:rPr>
            <a:t> </a:t>
          </a:r>
          <a:r>
            <a:rPr lang="en-US" sz="5400" kern="1200" dirty="0" err="1">
              <a:latin typeface="Verdana"/>
              <a:cs typeface="Verdana"/>
            </a:rPr>
            <a:t>kinh</a:t>
          </a:r>
          <a:r>
            <a:rPr lang="en-US" sz="5400" kern="1200" dirty="0">
              <a:latin typeface="Verdana"/>
              <a:cs typeface="Verdana"/>
            </a:rPr>
            <a:t> </a:t>
          </a:r>
          <a:r>
            <a:rPr lang="en-US" sz="5400" kern="1200" dirty="0" err="1">
              <a:latin typeface="Verdana"/>
              <a:cs typeface="Verdana"/>
            </a:rPr>
            <a:t>tế</a:t>
          </a:r>
          <a:r>
            <a:rPr lang="en-US" sz="5400" kern="1200" dirty="0">
              <a:latin typeface="Verdana"/>
              <a:cs typeface="Verdana"/>
            </a:rPr>
            <a:t> </a:t>
          </a:r>
          <a:r>
            <a:rPr lang="en-US" sz="5400" kern="1200" dirty="0" err="1">
              <a:latin typeface="Verdana"/>
              <a:cs typeface="Verdana"/>
            </a:rPr>
            <a:t>thị</a:t>
          </a:r>
          <a:r>
            <a:rPr lang="en-US" sz="5400" kern="1200" dirty="0">
              <a:latin typeface="Verdana"/>
              <a:cs typeface="Verdana"/>
            </a:rPr>
            <a:t> </a:t>
          </a:r>
          <a:r>
            <a:rPr lang="en-US" sz="5400" kern="1200" dirty="0" err="1">
              <a:latin typeface="Verdana"/>
              <a:cs typeface="Verdana"/>
            </a:rPr>
            <a:t>trường</a:t>
          </a:r>
          <a:endParaRPr lang="en-US" sz="5400" kern="1200" dirty="0">
            <a:latin typeface="Verdana"/>
            <a:cs typeface="Verdana"/>
          </a:endParaRPr>
        </a:p>
      </dsp:txBody>
      <dsp:txXfrm>
        <a:off x="4754879" y="970812"/>
        <a:ext cx="10104120" cy="2976187"/>
      </dsp:txXfrm>
    </dsp:sp>
    <dsp:sp modelId="{CDC53E10-149A-488D-9E76-D9796A438F56}">
      <dsp:nvSpPr>
        <dsp:cNvPr id="0" name=""/>
        <dsp:cNvSpPr/>
      </dsp:nvSpPr>
      <dsp:spPr>
        <a:xfrm>
          <a:off x="0" y="5025593"/>
          <a:ext cx="371475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165100" rIns="462280" bIns="165100" numCol="1" spcCol="1270" anchor="ctr" anchorCtr="0">
          <a:noAutofit/>
        </a:bodyPr>
        <a:lstStyle/>
        <a:p>
          <a:pPr marL="0" lvl="0" indent="0" algn="r" defTabSz="2889250">
            <a:lnSpc>
              <a:spcPct val="90000"/>
            </a:lnSpc>
            <a:spcBef>
              <a:spcPct val="0"/>
            </a:spcBef>
            <a:spcAft>
              <a:spcPct val="35000"/>
            </a:spcAft>
            <a:buNone/>
          </a:pPr>
          <a:r>
            <a:rPr lang="en-US" sz="6500" kern="1200" dirty="0"/>
            <a:t>4.2.2.</a:t>
          </a:r>
        </a:p>
      </dsp:txBody>
      <dsp:txXfrm>
        <a:off x="0" y="5025593"/>
        <a:ext cx="3714750" cy="1287000"/>
      </dsp:txXfrm>
    </dsp:sp>
    <dsp:sp modelId="{5FED99C1-8075-41AB-A0EF-F20C1531132C}">
      <dsp:nvSpPr>
        <dsp:cNvPr id="0" name=""/>
        <dsp:cNvSpPr/>
      </dsp:nvSpPr>
      <dsp:spPr>
        <a:xfrm>
          <a:off x="3714749" y="4181000"/>
          <a:ext cx="742950" cy="297618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4BC091-C298-4B35-B150-5BAA78FD2076}">
      <dsp:nvSpPr>
        <dsp:cNvPr id="0" name=""/>
        <dsp:cNvSpPr/>
      </dsp:nvSpPr>
      <dsp:spPr>
        <a:xfrm>
          <a:off x="4754879" y="4181000"/>
          <a:ext cx="10104120" cy="2976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285750" lvl="1" indent="-285750" algn="just" defTabSz="2400300">
            <a:lnSpc>
              <a:spcPct val="100000"/>
            </a:lnSpc>
            <a:spcBef>
              <a:spcPct val="0"/>
            </a:spcBef>
            <a:spcAft>
              <a:spcPct val="15000"/>
            </a:spcAft>
            <a:buChar char="•"/>
          </a:pPr>
          <a:r>
            <a:rPr lang="en-US" sz="5400" kern="1200" dirty="0" err="1">
              <a:latin typeface="Verdana"/>
              <a:cs typeface="Verdana"/>
            </a:rPr>
            <a:t>Lý</a:t>
          </a:r>
          <a:r>
            <a:rPr lang="en-US" sz="5400" kern="1200" dirty="0">
              <a:latin typeface="Verdana"/>
              <a:cs typeface="Verdana"/>
            </a:rPr>
            <a:t> </a:t>
          </a:r>
          <a:r>
            <a:rPr lang="en-US" sz="5400" kern="1200" dirty="0" err="1">
              <a:latin typeface="Verdana"/>
              <a:cs typeface="Verdana"/>
            </a:rPr>
            <a:t>luận</a:t>
          </a:r>
          <a:r>
            <a:rPr lang="en-US" sz="5400" kern="1200" dirty="0">
              <a:latin typeface="Verdana"/>
              <a:cs typeface="Verdana"/>
            </a:rPr>
            <a:t> </a:t>
          </a:r>
          <a:r>
            <a:rPr lang="en-US" sz="5400" kern="1200" dirty="0" err="1">
              <a:latin typeface="Verdana"/>
              <a:cs typeface="Verdana"/>
            </a:rPr>
            <a:t>của</a:t>
          </a:r>
          <a:r>
            <a:rPr lang="en-US" sz="5400" kern="1200" dirty="0">
              <a:latin typeface="Verdana"/>
              <a:cs typeface="Verdana"/>
            </a:rPr>
            <a:t> </a:t>
          </a:r>
          <a:r>
            <a:rPr lang="en-US" sz="5400" kern="1200" dirty="0" err="1">
              <a:latin typeface="Verdana"/>
              <a:cs typeface="Verdana"/>
            </a:rPr>
            <a:t>V.I.Lênin</a:t>
          </a:r>
          <a:r>
            <a:rPr lang="en-US" sz="5400" kern="1200" dirty="0">
              <a:latin typeface="Verdana"/>
              <a:cs typeface="Verdana"/>
            </a:rPr>
            <a:t> </a:t>
          </a:r>
          <a:r>
            <a:rPr lang="en-US" sz="5400" kern="1200" dirty="0" err="1">
              <a:latin typeface="Verdana"/>
              <a:cs typeface="Verdana"/>
            </a:rPr>
            <a:t>về</a:t>
          </a:r>
          <a:r>
            <a:rPr lang="en-US" sz="5400" kern="1200" dirty="0">
              <a:latin typeface="Verdana"/>
              <a:cs typeface="Verdana"/>
            </a:rPr>
            <a:t> </a:t>
          </a:r>
          <a:r>
            <a:rPr lang="en-US" sz="5400" kern="1200" dirty="0" err="1">
              <a:latin typeface="Verdana"/>
              <a:cs typeface="Verdana"/>
            </a:rPr>
            <a:t>độc</a:t>
          </a:r>
          <a:r>
            <a:rPr lang="en-US" sz="5400" kern="1200" dirty="0">
              <a:latin typeface="Verdana"/>
              <a:cs typeface="Verdana"/>
            </a:rPr>
            <a:t> </a:t>
          </a:r>
          <a:r>
            <a:rPr lang="en-US" sz="5400" kern="1200" dirty="0" err="1">
              <a:latin typeface="Verdana"/>
              <a:cs typeface="Verdana"/>
            </a:rPr>
            <a:t>quyền</a:t>
          </a:r>
          <a:r>
            <a:rPr lang="en-US" sz="5400" kern="1200" dirty="0">
              <a:latin typeface="Verdana"/>
              <a:cs typeface="Verdana"/>
            </a:rPr>
            <a:t> </a:t>
          </a:r>
          <a:r>
            <a:rPr lang="en-US" sz="5400" kern="1200" dirty="0" err="1">
              <a:latin typeface="Verdana"/>
              <a:cs typeface="Verdana"/>
            </a:rPr>
            <a:t>nhà</a:t>
          </a:r>
          <a:r>
            <a:rPr lang="en-US" sz="5400" kern="1200" dirty="0">
              <a:latin typeface="Verdana"/>
              <a:cs typeface="Verdana"/>
            </a:rPr>
            <a:t> </a:t>
          </a:r>
          <a:r>
            <a:rPr lang="en-US" sz="5400" kern="1200" dirty="0" err="1">
              <a:latin typeface="Verdana"/>
              <a:cs typeface="Verdana"/>
            </a:rPr>
            <a:t>nước</a:t>
          </a:r>
          <a:r>
            <a:rPr lang="en-US" sz="5400" kern="1200" dirty="0">
              <a:latin typeface="Verdana"/>
              <a:cs typeface="Verdana"/>
            </a:rPr>
            <a:t> </a:t>
          </a:r>
          <a:r>
            <a:rPr lang="en-US" sz="5400" kern="1200" dirty="0" err="1">
              <a:latin typeface="Verdana"/>
              <a:cs typeface="Verdana"/>
            </a:rPr>
            <a:t>trong</a:t>
          </a:r>
          <a:r>
            <a:rPr lang="en-US" sz="5400" kern="1200" dirty="0">
              <a:latin typeface="Verdana"/>
              <a:cs typeface="Verdana"/>
            </a:rPr>
            <a:t> CNTB</a:t>
          </a:r>
        </a:p>
      </dsp:txBody>
      <dsp:txXfrm>
        <a:off x="4754879" y="4181000"/>
        <a:ext cx="10104120" cy="29761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5A9DC-544C-4CC0-AFCB-38941F8E44D3}">
      <dsp:nvSpPr>
        <dsp:cNvPr id="0" name=""/>
        <dsp:cNvSpPr/>
      </dsp:nvSpPr>
      <dsp:spPr>
        <a:xfrm>
          <a:off x="768992" y="-42262"/>
          <a:ext cx="9594207" cy="93047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2667000">
            <a:lnSpc>
              <a:spcPct val="120000"/>
            </a:lnSpc>
            <a:spcBef>
              <a:spcPct val="0"/>
            </a:spcBef>
            <a:spcAft>
              <a:spcPct val="35000"/>
            </a:spcAft>
            <a:buNone/>
          </a:pPr>
          <a:r>
            <a:rPr lang="en-US" sz="6000" kern="1200" dirty="0">
              <a:latin typeface="Arial" panose="020B0604020202020204" pitchFamily="34" charset="0"/>
              <a:cs typeface="Arial" panose="020B0604020202020204" pitchFamily="34" charset="0"/>
            </a:rPr>
            <a:t>ĐỘC QUYỀN TRONG NỀN KINH TẾ THỊ TRƯỜNG</a:t>
          </a:r>
        </a:p>
      </dsp:txBody>
      <dsp:txXfrm>
        <a:off x="2174031" y="1320383"/>
        <a:ext cx="6784129" cy="65794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3CB85-E0C7-4778-84B8-D6C4AFF680F6}">
      <dsp:nvSpPr>
        <dsp:cNvPr id="0" name=""/>
        <dsp:cNvSpPr/>
      </dsp:nvSpPr>
      <dsp:spPr>
        <a:xfrm>
          <a:off x="2801547" y="0"/>
          <a:ext cx="8128000" cy="81280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0A7FD0-298A-4D65-97D1-052CEC3F2BE3}">
      <dsp:nvSpPr>
        <dsp:cNvPr id="0" name=""/>
        <dsp:cNvSpPr/>
      </dsp:nvSpPr>
      <dsp:spPr>
        <a:xfrm>
          <a:off x="5986871" y="817165"/>
          <a:ext cx="7040550" cy="192405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err="1">
              <a:solidFill>
                <a:schemeClr val="accent1"/>
              </a:solidFill>
            </a:rPr>
            <a:t>Tăng</a:t>
          </a:r>
          <a:r>
            <a:rPr lang="en-US" sz="4000" kern="1200" dirty="0">
              <a:solidFill>
                <a:schemeClr val="accent1"/>
              </a:solidFill>
            </a:rPr>
            <a:t> </a:t>
          </a:r>
          <a:r>
            <a:rPr lang="en-US" sz="4000" kern="1200" dirty="0" err="1">
              <a:solidFill>
                <a:schemeClr val="accent1"/>
              </a:solidFill>
            </a:rPr>
            <a:t>khả</a:t>
          </a:r>
          <a:r>
            <a:rPr lang="en-US" sz="4000" kern="1200" dirty="0">
              <a:solidFill>
                <a:schemeClr val="accent1"/>
              </a:solidFill>
            </a:rPr>
            <a:t> </a:t>
          </a:r>
          <a:r>
            <a:rPr lang="en-US" sz="4000" kern="1200" dirty="0" err="1">
              <a:solidFill>
                <a:schemeClr val="accent1"/>
              </a:solidFill>
            </a:rPr>
            <a:t>năng</a:t>
          </a:r>
          <a:r>
            <a:rPr lang="en-US" sz="4000" kern="1200" dirty="0">
              <a:solidFill>
                <a:schemeClr val="accent1"/>
              </a:solidFill>
            </a:rPr>
            <a:t> </a:t>
          </a:r>
          <a:r>
            <a:rPr lang="en-US" sz="4000" kern="1200" dirty="0" err="1">
              <a:solidFill>
                <a:schemeClr val="accent1"/>
              </a:solidFill>
            </a:rPr>
            <a:t>thúc</a:t>
          </a:r>
          <a:r>
            <a:rPr lang="en-US" sz="4000" kern="1200" dirty="0">
              <a:solidFill>
                <a:schemeClr val="accent1"/>
              </a:solidFill>
            </a:rPr>
            <a:t> </a:t>
          </a:r>
          <a:r>
            <a:rPr lang="en-US" sz="4000" kern="1200" dirty="0" err="1">
              <a:solidFill>
                <a:schemeClr val="accent1"/>
              </a:solidFill>
            </a:rPr>
            <a:t>đẩy</a:t>
          </a:r>
          <a:r>
            <a:rPr lang="en-US" sz="4000" kern="1200" dirty="0">
              <a:solidFill>
                <a:schemeClr val="accent1"/>
              </a:solidFill>
            </a:rPr>
            <a:t> </a:t>
          </a:r>
          <a:r>
            <a:rPr lang="en-US" sz="4000" kern="1200" dirty="0" err="1">
              <a:solidFill>
                <a:schemeClr val="accent1"/>
              </a:solidFill>
            </a:rPr>
            <a:t>tiến</a:t>
          </a:r>
          <a:r>
            <a:rPr lang="en-US" sz="4000" kern="1200" dirty="0">
              <a:solidFill>
                <a:schemeClr val="accent1"/>
              </a:solidFill>
            </a:rPr>
            <a:t> </a:t>
          </a:r>
          <a:r>
            <a:rPr lang="en-US" sz="4000" kern="1200" dirty="0" err="1">
              <a:solidFill>
                <a:schemeClr val="accent1"/>
              </a:solidFill>
            </a:rPr>
            <a:t>bộ</a:t>
          </a:r>
          <a:r>
            <a:rPr lang="en-US" sz="4000" kern="1200" dirty="0">
              <a:solidFill>
                <a:schemeClr val="accent1"/>
              </a:solidFill>
            </a:rPr>
            <a:t> KHKT</a:t>
          </a:r>
        </a:p>
      </dsp:txBody>
      <dsp:txXfrm>
        <a:off x="6080795" y="911089"/>
        <a:ext cx="6852702" cy="1736202"/>
      </dsp:txXfrm>
    </dsp:sp>
    <dsp:sp modelId="{C5171E03-6BE7-499A-A03A-25B9981FB967}">
      <dsp:nvSpPr>
        <dsp:cNvPr id="0" name=""/>
        <dsp:cNvSpPr/>
      </dsp:nvSpPr>
      <dsp:spPr>
        <a:xfrm>
          <a:off x="5986871" y="2981721"/>
          <a:ext cx="7040550" cy="192405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accent1"/>
              </a:solidFill>
            </a:rPr>
            <a:t>Tăng NSLĐ, năng lực cạnh tranh</a:t>
          </a:r>
        </a:p>
      </dsp:txBody>
      <dsp:txXfrm>
        <a:off x="6080795" y="3075645"/>
        <a:ext cx="6852702" cy="1736202"/>
      </dsp:txXfrm>
    </dsp:sp>
    <dsp:sp modelId="{CD721C4D-3099-420C-A57A-6D78BADB5B0D}">
      <dsp:nvSpPr>
        <dsp:cNvPr id="0" name=""/>
        <dsp:cNvSpPr/>
      </dsp:nvSpPr>
      <dsp:spPr>
        <a:xfrm>
          <a:off x="5986871" y="5146278"/>
          <a:ext cx="7040550" cy="192405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accent1"/>
              </a:solidFill>
            </a:rPr>
            <a:t>Thúc đẩy nền kinh tế phát triển theo hướng sx lớn, hiện đại</a:t>
          </a:r>
        </a:p>
      </dsp:txBody>
      <dsp:txXfrm>
        <a:off x="6080795" y="5240202"/>
        <a:ext cx="6852702" cy="17362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3CB85-E0C7-4778-84B8-D6C4AFF680F6}">
      <dsp:nvSpPr>
        <dsp:cNvPr id="0" name=""/>
        <dsp:cNvSpPr/>
      </dsp:nvSpPr>
      <dsp:spPr>
        <a:xfrm>
          <a:off x="2226933" y="0"/>
          <a:ext cx="8128000" cy="81280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0A7FD0-298A-4D65-97D1-052CEC3F2BE3}">
      <dsp:nvSpPr>
        <dsp:cNvPr id="0" name=""/>
        <dsp:cNvSpPr/>
      </dsp:nvSpPr>
      <dsp:spPr>
        <a:xfrm>
          <a:off x="5123187" y="685801"/>
          <a:ext cx="9187907" cy="192405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err="1">
              <a:solidFill>
                <a:schemeClr val="accent1"/>
              </a:solidFill>
            </a:rPr>
            <a:t>Gây</a:t>
          </a:r>
          <a:r>
            <a:rPr lang="en-US" sz="4700" kern="1200" dirty="0">
              <a:solidFill>
                <a:schemeClr val="accent1"/>
              </a:solidFill>
            </a:rPr>
            <a:t> </a:t>
          </a:r>
          <a:r>
            <a:rPr lang="en-US" sz="4700" kern="1200" dirty="0" err="1">
              <a:solidFill>
                <a:schemeClr val="accent1"/>
              </a:solidFill>
            </a:rPr>
            <a:t>ra</a:t>
          </a:r>
          <a:r>
            <a:rPr lang="en-US" sz="4700" kern="1200" dirty="0">
              <a:solidFill>
                <a:schemeClr val="accent1"/>
              </a:solidFill>
            </a:rPr>
            <a:t> </a:t>
          </a:r>
          <a:r>
            <a:rPr lang="en-US" sz="4700" kern="1200" dirty="0" err="1">
              <a:solidFill>
                <a:schemeClr val="accent1"/>
              </a:solidFill>
            </a:rPr>
            <a:t>cạnh</a:t>
          </a:r>
          <a:r>
            <a:rPr lang="en-US" sz="4700" kern="1200" dirty="0">
              <a:solidFill>
                <a:schemeClr val="accent1"/>
              </a:solidFill>
            </a:rPr>
            <a:t> </a:t>
          </a:r>
          <a:r>
            <a:rPr lang="en-US" sz="4700" kern="1200" dirty="0" err="1">
              <a:solidFill>
                <a:schemeClr val="accent1"/>
              </a:solidFill>
            </a:rPr>
            <a:t>tranh</a:t>
          </a:r>
          <a:r>
            <a:rPr lang="en-US" sz="4700" kern="1200" dirty="0">
              <a:solidFill>
                <a:schemeClr val="accent1"/>
              </a:solidFill>
            </a:rPr>
            <a:t> </a:t>
          </a:r>
          <a:r>
            <a:rPr lang="en-US" sz="4700" kern="1200" dirty="0" err="1">
              <a:solidFill>
                <a:schemeClr val="accent1"/>
              </a:solidFill>
            </a:rPr>
            <a:t>không</a:t>
          </a:r>
          <a:r>
            <a:rPr lang="en-US" sz="4700" kern="1200" dirty="0">
              <a:solidFill>
                <a:schemeClr val="accent1"/>
              </a:solidFill>
            </a:rPr>
            <a:t> </a:t>
          </a:r>
          <a:r>
            <a:rPr lang="en-US" sz="4700" kern="1200" dirty="0" err="1">
              <a:solidFill>
                <a:schemeClr val="accent1"/>
              </a:solidFill>
            </a:rPr>
            <a:t>hoàn</a:t>
          </a:r>
          <a:r>
            <a:rPr lang="en-US" sz="4700" kern="1200" dirty="0">
              <a:solidFill>
                <a:schemeClr val="accent1"/>
              </a:solidFill>
            </a:rPr>
            <a:t> </a:t>
          </a:r>
          <a:r>
            <a:rPr lang="en-US" sz="4700" kern="1200" dirty="0" err="1">
              <a:solidFill>
                <a:schemeClr val="accent1"/>
              </a:solidFill>
            </a:rPr>
            <a:t>hảo</a:t>
          </a:r>
          <a:endParaRPr lang="en-US" sz="4700" kern="1200" dirty="0">
            <a:solidFill>
              <a:schemeClr val="accent1"/>
            </a:solidFill>
          </a:endParaRPr>
        </a:p>
      </dsp:txBody>
      <dsp:txXfrm>
        <a:off x="5217111" y="779725"/>
        <a:ext cx="9000059" cy="1736202"/>
      </dsp:txXfrm>
    </dsp:sp>
    <dsp:sp modelId="{C5171E03-6BE7-499A-A03A-25B9981FB967}">
      <dsp:nvSpPr>
        <dsp:cNvPr id="0" name=""/>
        <dsp:cNvSpPr/>
      </dsp:nvSpPr>
      <dsp:spPr>
        <a:xfrm>
          <a:off x="5012715" y="2895601"/>
          <a:ext cx="9254475" cy="192405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solidFill>
                <a:schemeClr val="accent1"/>
              </a:solidFill>
            </a:rPr>
            <a:t>Kìm hãm tiến bộ KHKT </a:t>
          </a:r>
          <a:r>
            <a:rPr lang="en-US" sz="4600" kern="1200">
              <a:solidFill>
                <a:schemeClr val="accent1"/>
              </a:solidFill>
              <a:sym typeface="Wingdings" panose="05000000000000000000" pitchFamily="2" charset="2"/>
            </a:rPr>
            <a:t> kìm hãm phát triển KTXH</a:t>
          </a:r>
          <a:endParaRPr lang="en-US" sz="4600" kern="1200">
            <a:solidFill>
              <a:schemeClr val="accent1"/>
            </a:solidFill>
          </a:endParaRPr>
        </a:p>
      </dsp:txBody>
      <dsp:txXfrm>
        <a:off x="5106639" y="2989525"/>
        <a:ext cx="9066627" cy="1736202"/>
      </dsp:txXfrm>
    </dsp:sp>
    <dsp:sp modelId="{CD721C4D-3099-420C-A57A-6D78BADB5B0D}">
      <dsp:nvSpPr>
        <dsp:cNvPr id="0" name=""/>
        <dsp:cNvSpPr/>
      </dsp:nvSpPr>
      <dsp:spPr>
        <a:xfrm>
          <a:off x="5084778" y="5105399"/>
          <a:ext cx="9339006" cy="192405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solidFill>
                <a:schemeClr val="accent1"/>
              </a:solidFill>
            </a:rPr>
            <a:t>Chi </a:t>
          </a:r>
          <a:r>
            <a:rPr lang="en-US" sz="4500" kern="1200" dirty="0" err="1">
              <a:solidFill>
                <a:schemeClr val="accent1"/>
              </a:solidFill>
            </a:rPr>
            <a:t>phối</a:t>
          </a:r>
          <a:r>
            <a:rPr lang="en-US" sz="4500" kern="1200" dirty="0">
              <a:solidFill>
                <a:schemeClr val="accent1"/>
              </a:solidFill>
            </a:rPr>
            <a:t> </a:t>
          </a:r>
          <a:r>
            <a:rPr lang="en-US" sz="4500" kern="1200" dirty="0" err="1">
              <a:solidFill>
                <a:schemeClr val="accent1"/>
              </a:solidFill>
            </a:rPr>
            <a:t>các</a:t>
          </a:r>
          <a:r>
            <a:rPr lang="en-US" sz="4500" kern="1200" dirty="0">
              <a:solidFill>
                <a:schemeClr val="accent1"/>
              </a:solidFill>
            </a:rPr>
            <a:t> </a:t>
          </a:r>
          <a:r>
            <a:rPr lang="en-US" sz="4500" kern="1200" dirty="0" err="1">
              <a:solidFill>
                <a:schemeClr val="accent1"/>
              </a:solidFill>
            </a:rPr>
            <a:t>quan</a:t>
          </a:r>
          <a:r>
            <a:rPr lang="en-US" sz="4500" kern="1200" dirty="0">
              <a:solidFill>
                <a:schemeClr val="accent1"/>
              </a:solidFill>
            </a:rPr>
            <a:t> </a:t>
          </a:r>
          <a:r>
            <a:rPr lang="en-US" sz="4500" kern="1200" dirty="0" err="1">
              <a:solidFill>
                <a:schemeClr val="accent1"/>
              </a:solidFill>
            </a:rPr>
            <a:t>hệ</a:t>
          </a:r>
          <a:r>
            <a:rPr lang="en-US" sz="4500" kern="1200" dirty="0">
              <a:solidFill>
                <a:schemeClr val="accent1"/>
              </a:solidFill>
            </a:rPr>
            <a:t> KTXH, </a:t>
          </a:r>
          <a:r>
            <a:rPr lang="en-US" sz="4500" kern="1200" dirty="0" err="1">
              <a:solidFill>
                <a:schemeClr val="accent1"/>
              </a:solidFill>
            </a:rPr>
            <a:t>làm</a:t>
          </a:r>
          <a:r>
            <a:rPr lang="en-US" sz="4500" kern="1200" dirty="0">
              <a:solidFill>
                <a:schemeClr val="accent1"/>
              </a:solidFill>
            </a:rPr>
            <a:t> </a:t>
          </a:r>
          <a:r>
            <a:rPr lang="en-US" sz="4500" kern="1200">
              <a:solidFill>
                <a:schemeClr val="accent1"/>
              </a:solidFill>
            </a:rPr>
            <a:t>tăng</a:t>
          </a:r>
          <a:r>
            <a:rPr lang="en-US" sz="4500" kern="1200" dirty="0">
              <a:solidFill>
                <a:schemeClr val="accent1"/>
              </a:solidFill>
            </a:rPr>
            <a:t> </a:t>
          </a:r>
          <a:r>
            <a:rPr lang="en-US" sz="4500" kern="1200" dirty="0" err="1">
              <a:solidFill>
                <a:schemeClr val="accent1"/>
              </a:solidFill>
            </a:rPr>
            <a:t>sự</a:t>
          </a:r>
          <a:r>
            <a:rPr lang="en-US" sz="4500" kern="1200" dirty="0">
              <a:solidFill>
                <a:schemeClr val="accent1"/>
              </a:solidFill>
            </a:rPr>
            <a:t> </a:t>
          </a:r>
          <a:r>
            <a:rPr lang="en-US" sz="4500" kern="1200" dirty="0" err="1">
              <a:solidFill>
                <a:schemeClr val="accent1"/>
              </a:solidFill>
            </a:rPr>
            <a:t>phân</a:t>
          </a:r>
          <a:r>
            <a:rPr lang="en-US" sz="4500" kern="1200" dirty="0">
              <a:solidFill>
                <a:schemeClr val="accent1"/>
              </a:solidFill>
            </a:rPr>
            <a:t> </a:t>
          </a:r>
          <a:r>
            <a:rPr lang="en-US" sz="4500" kern="1200" dirty="0" err="1">
              <a:solidFill>
                <a:schemeClr val="accent1"/>
              </a:solidFill>
            </a:rPr>
            <a:t>hóa</a:t>
          </a:r>
          <a:r>
            <a:rPr lang="en-US" sz="4500" kern="1200" dirty="0">
              <a:solidFill>
                <a:schemeClr val="accent1"/>
              </a:solidFill>
            </a:rPr>
            <a:t> </a:t>
          </a:r>
          <a:r>
            <a:rPr lang="en-US" sz="4500" kern="1200" dirty="0" err="1">
              <a:solidFill>
                <a:schemeClr val="accent1"/>
              </a:solidFill>
            </a:rPr>
            <a:t>giàu</a:t>
          </a:r>
          <a:r>
            <a:rPr lang="en-US" sz="4500" kern="1200" dirty="0">
              <a:solidFill>
                <a:schemeClr val="accent1"/>
              </a:solidFill>
            </a:rPr>
            <a:t> </a:t>
          </a:r>
          <a:r>
            <a:rPr lang="en-US" sz="4500" kern="1200" dirty="0" err="1">
              <a:solidFill>
                <a:schemeClr val="accent1"/>
              </a:solidFill>
            </a:rPr>
            <a:t>nghèo</a:t>
          </a:r>
          <a:endParaRPr lang="en-US" sz="4500" kern="1200" dirty="0">
            <a:solidFill>
              <a:schemeClr val="accent1"/>
            </a:solidFill>
          </a:endParaRPr>
        </a:p>
      </dsp:txBody>
      <dsp:txXfrm>
        <a:off x="5178702" y="5199323"/>
        <a:ext cx="9151158" cy="17362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5A9DC-544C-4CC0-AFCB-38941F8E44D3}">
      <dsp:nvSpPr>
        <dsp:cNvPr id="0" name=""/>
        <dsp:cNvSpPr/>
      </dsp:nvSpPr>
      <dsp:spPr>
        <a:xfrm>
          <a:off x="2085974" y="53974"/>
          <a:ext cx="8020050" cy="802005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100000"/>
            </a:lnSpc>
            <a:spcBef>
              <a:spcPct val="0"/>
            </a:spcBef>
            <a:spcAft>
              <a:spcPct val="35000"/>
            </a:spcAft>
            <a:buNone/>
          </a:pPr>
          <a:r>
            <a:rPr lang="en-US" sz="5400" kern="1200">
              <a:latin typeface="Arial" panose="020B0604020202020204" pitchFamily="34" charset="0"/>
              <a:cs typeface="Arial" panose="020B0604020202020204" pitchFamily="34" charset="0"/>
            </a:rPr>
            <a:t>SỰ HOẠT ĐỘNG CỦA QUY LUẬT GIÁ TRỊ VÀ QUY LUẬT GIÁ TRỊ THẶNG DƯ</a:t>
          </a:r>
        </a:p>
      </dsp:txBody>
      <dsp:txXfrm>
        <a:off x="3260483" y="1228483"/>
        <a:ext cx="5671032" cy="56710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5A9DC-544C-4CC0-AFCB-38941F8E44D3}">
      <dsp:nvSpPr>
        <dsp:cNvPr id="0" name=""/>
        <dsp:cNvSpPr/>
      </dsp:nvSpPr>
      <dsp:spPr>
        <a:xfrm>
          <a:off x="2085974" y="53974"/>
          <a:ext cx="8020050" cy="802005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3200400">
            <a:lnSpc>
              <a:spcPct val="90000"/>
            </a:lnSpc>
            <a:spcBef>
              <a:spcPct val="0"/>
            </a:spcBef>
            <a:spcAft>
              <a:spcPct val="35000"/>
            </a:spcAft>
            <a:buNone/>
          </a:pPr>
          <a:r>
            <a:rPr lang="en-US" sz="7200" kern="1200" dirty="0">
              <a:latin typeface="Arial" panose="020B0604020202020204" pitchFamily="34" charset="0"/>
              <a:cs typeface="Arial" panose="020B0604020202020204" pitchFamily="34" charset="0"/>
            </a:rPr>
            <a:t>ĐỘC QUYỀN NHÀ NƯỚC TRONG CNTB</a:t>
          </a:r>
        </a:p>
      </dsp:txBody>
      <dsp:txXfrm>
        <a:off x="3260483" y="1228483"/>
        <a:ext cx="5671032" cy="567103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E31EDE-17CF-D746-B83B-FEE41F000DF3}" type="datetimeFigureOut">
              <a:rPr lang="en-US" smtClean="0"/>
              <a:t>1/7/2024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320672-5196-0B4F-93AE-044FFF107570}" type="slidenum">
              <a:rPr lang="en-US" smtClean="0"/>
              <a:t>‹#›</a:t>
            </a:fld>
            <a:endParaRPr lang="en-US"/>
          </a:p>
        </p:txBody>
      </p:sp>
    </p:spTree>
    <p:extLst>
      <p:ext uri="{BB962C8B-B14F-4D97-AF65-F5344CB8AC3E}">
        <p14:creationId xmlns:p14="http://schemas.microsoft.com/office/powerpoint/2010/main" val="135391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6A9F3C-04AF-8847-8AD8-CAC892C2E245}" type="datetimeFigureOut">
              <a:rPr lang="en-US" smtClean="0"/>
              <a:t>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17CB07-0039-4545-92EA-48E12138E514}" type="slidenum">
              <a:rPr lang="en-US" smtClean="0"/>
              <a:t>‹#›</a:t>
            </a:fld>
            <a:endParaRPr lang="en-US"/>
          </a:p>
        </p:txBody>
      </p:sp>
    </p:spTree>
    <p:extLst>
      <p:ext uri="{BB962C8B-B14F-4D97-AF65-F5344CB8AC3E}">
        <p14:creationId xmlns:p14="http://schemas.microsoft.com/office/powerpoint/2010/main" val="1873210512"/>
      </p:ext>
    </p:extLst>
  </p:cSld>
  <p:clrMap bg1="lt1" tx1="dk1" bg2="lt2" tx2="dk2" accent1="accent1" accent2="accent2" accent3="accent3" accent4="accent4" accent5="accent5" accent6="accent6" hlink="hlink" folHlink="folHlink"/>
  <p:hf hdr="0" ftr="0" dt="0"/>
  <p:notesStyle>
    <a:lvl1pPr marL="0" algn="l" defTabSz="1219261" rtl="0" eaLnBrk="1" latinLnBrk="0" hangingPunct="1">
      <a:defRPr sz="3200" kern="1200">
        <a:solidFill>
          <a:schemeClr val="tx1"/>
        </a:solidFill>
        <a:latin typeface="+mn-lt"/>
        <a:ea typeface="+mn-ea"/>
        <a:cs typeface="+mn-cs"/>
      </a:defRPr>
    </a:lvl1pPr>
    <a:lvl2pPr marL="1219261" algn="l" defTabSz="1219261" rtl="0" eaLnBrk="1" latinLnBrk="0" hangingPunct="1">
      <a:defRPr sz="3200" kern="1200">
        <a:solidFill>
          <a:schemeClr val="tx1"/>
        </a:solidFill>
        <a:latin typeface="+mn-lt"/>
        <a:ea typeface="+mn-ea"/>
        <a:cs typeface="+mn-cs"/>
      </a:defRPr>
    </a:lvl2pPr>
    <a:lvl3pPr marL="2438522" algn="l" defTabSz="1219261" rtl="0" eaLnBrk="1" latinLnBrk="0" hangingPunct="1">
      <a:defRPr sz="3200" kern="1200">
        <a:solidFill>
          <a:schemeClr val="tx1"/>
        </a:solidFill>
        <a:latin typeface="+mn-lt"/>
        <a:ea typeface="+mn-ea"/>
        <a:cs typeface="+mn-cs"/>
      </a:defRPr>
    </a:lvl3pPr>
    <a:lvl4pPr marL="3657783" algn="l" defTabSz="1219261" rtl="0" eaLnBrk="1" latinLnBrk="0" hangingPunct="1">
      <a:defRPr sz="3200" kern="1200">
        <a:solidFill>
          <a:schemeClr val="tx1"/>
        </a:solidFill>
        <a:latin typeface="+mn-lt"/>
        <a:ea typeface="+mn-ea"/>
        <a:cs typeface="+mn-cs"/>
      </a:defRPr>
    </a:lvl4pPr>
    <a:lvl5pPr marL="4877044" algn="l" defTabSz="1219261" rtl="0" eaLnBrk="1" latinLnBrk="0" hangingPunct="1">
      <a:defRPr sz="3200" kern="1200">
        <a:solidFill>
          <a:schemeClr val="tx1"/>
        </a:solidFill>
        <a:latin typeface="+mn-lt"/>
        <a:ea typeface="+mn-ea"/>
        <a:cs typeface="+mn-cs"/>
      </a:defRPr>
    </a:lvl5pPr>
    <a:lvl6pPr marL="6096305" algn="l" defTabSz="1219261" rtl="0" eaLnBrk="1" latinLnBrk="0" hangingPunct="1">
      <a:defRPr sz="3200" kern="1200">
        <a:solidFill>
          <a:schemeClr val="tx1"/>
        </a:solidFill>
        <a:latin typeface="+mn-lt"/>
        <a:ea typeface="+mn-ea"/>
        <a:cs typeface="+mn-cs"/>
      </a:defRPr>
    </a:lvl6pPr>
    <a:lvl7pPr marL="7315566" algn="l" defTabSz="1219261" rtl="0" eaLnBrk="1" latinLnBrk="0" hangingPunct="1">
      <a:defRPr sz="3200" kern="1200">
        <a:solidFill>
          <a:schemeClr val="tx1"/>
        </a:solidFill>
        <a:latin typeface="+mn-lt"/>
        <a:ea typeface="+mn-ea"/>
        <a:cs typeface="+mn-cs"/>
      </a:defRPr>
    </a:lvl7pPr>
    <a:lvl8pPr marL="8534827" algn="l" defTabSz="1219261" rtl="0" eaLnBrk="1" latinLnBrk="0" hangingPunct="1">
      <a:defRPr sz="3200" kern="1200">
        <a:solidFill>
          <a:schemeClr val="tx1"/>
        </a:solidFill>
        <a:latin typeface="+mn-lt"/>
        <a:ea typeface="+mn-ea"/>
        <a:cs typeface="+mn-cs"/>
      </a:defRPr>
    </a:lvl8pPr>
    <a:lvl9pPr marL="9754088" algn="l" defTabSz="1219261"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1DA31A-7B6C-4CE5-AC2A-225285A0CBDE}" type="slidenum">
              <a:rPr lang="en-US" altLang="en-US" smtClean="0"/>
              <a:pPr/>
              <a:t>1</a:t>
            </a:fld>
            <a:endParaRPr lang="en-US" altLang="en-US"/>
          </a:p>
        </p:txBody>
      </p:sp>
    </p:spTree>
    <p:extLst>
      <p:ext uri="{BB962C8B-B14F-4D97-AF65-F5344CB8AC3E}">
        <p14:creationId xmlns:p14="http://schemas.microsoft.com/office/powerpoint/2010/main" val="170701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E08FDA-3B7E-4E59-935F-43762A5BBD97}" type="slidenum">
              <a:rPr lang="en-US" smtClean="0"/>
              <a:t>2</a:t>
            </a:fld>
            <a:endParaRPr lang="en-US"/>
          </a:p>
        </p:txBody>
      </p:sp>
    </p:spTree>
    <p:extLst>
      <p:ext uri="{BB962C8B-B14F-4D97-AF65-F5344CB8AC3E}">
        <p14:creationId xmlns:p14="http://schemas.microsoft.com/office/powerpoint/2010/main" val="2566261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E08FDA-3B7E-4E59-935F-43762A5BBD97}" type="slidenum">
              <a:rPr lang="en-US" smtClean="0"/>
              <a:t>6</a:t>
            </a:fld>
            <a:endParaRPr lang="en-US"/>
          </a:p>
        </p:txBody>
      </p:sp>
    </p:spTree>
    <p:extLst>
      <p:ext uri="{BB962C8B-B14F-4D97-AF65-F5344CB8AC3E}">
        <p14:creationId xmlns:p14="http://schemas.microsoft.com/office/powerpoint/2010/main" val="256626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E08FDA-3B7E-4E59-935F-43762A5BBD97}" type="slidenum">
              <a:rPr lang="en-US" smtClean="0"/>
              <a:t>14</a:t>
            </a:fld>
            <a:endParaRPr lang="en-US"/>
          </a:p>
        </p:txBody>
      </p:sp>
    </p:spTree>
    <p:extLst>
      <p:ext uri="{BB962C8B-B14F-4D97-AF65-F5344CB8AC3E}">
        <p14:creationId xmlns:p14="http://schemas.microsoft.com/office/powerpoint/2010/main" val="1164894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E08FDA-3B7E-4E59-935F-43762A5BBD97}" type="slidenum">
              <a:rPr lang="en-US" smtClean="0"/>
              <a:t>15</a:t>
            </a:fld>
            <a:endParaRPr lang="en-US"/>
          </a:p>
        </p:txBody>
      </p:sp>
    </p:spTree>
    <p:extLst>
      <p:ext uri="{BB962C8B-B14F-4D97-AF65-F5344CB8AC3E}">
        <p14:creationId xmlns:p14="http://schemas.microsoft.com/office/powerpoint/2010/main" val="2700863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E08FDA-3B7E-4E59-935F-43762A5BBD97}" type="slidenum">
              <a:rPr lang="en-US" smtClean="0"/>
              <a:t>16</a:t>
            </a:fld>
            <a:endParaRPr lang="en-US"/>
          </a:p>
        </p:txBody>
      </p:sp>
    </p:spTree>
    <p:extLst>
      <p:ext uri="{BB962C8B-B14F-4D97-AF65-F5344CB8AC3E}">
        <p14:creationId xmlns:p14="http://schemas.microsoft.com/office/powerpoint/2010/main" val="4098605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8288000" cy="13716000"/>
          </a:xfrm>
        </p:spPr>
        <p:txBody>
          <a:bodyPr>
            <a:normAutofit/>
          </a:bodyPr>
          <a:lstStyle>
            <a:lvl1pPr>
              <a:defRPr sz="2400" baseline="0"/>
            </a:lvl1pPr>
          </a:lstStyle>
          <a:p>
            <a:r>
              <a:rPr lang="en-US" dirty="0"/>
              <a:t>Drag your picture here and Send to back</a:t>
            </a:r>
          </a:p>
        </p:txBody>
      </p:sp>
      <p:sp>
        <p:nvSpPr>
          <p:cNvPr id="2" name="Date Placeholder 1"/>
          <p:cNvSpPr>
            <a:spLocks noGrp="1"/>
          </p:cNvSpPr>
          <p:nvPr>
            <p:ph type="dt" sz="half" idx="11"/>
          </p:nvPr>
        </p:nvSpPr>
        <p:spPr/>
        <p:txBody>
          <a:bodyPr/>
          <a:lstStyle/>
          <a:p>
            <a:fld id="{3BFD32D3-EE58-4FF7-BE33-17BF5CD8270A}" type="datetime8">
              <a:rPr lang="vi-VN" smtClean="0"/>
              <a:t>07/01/2024 8:24 SA</a:t>
            </a:fld>
            <a:endParaRPr lang="en-US"/>
          </a:p>
        </p:txBody>
      </p:sp>
      <p:sp>
        <p:nvSpPr>
          <p:cNvPr id="5" name="Slide Number Placeholder 4"/>
          <p:cNvSpPr>
            <a:spLocks noGrp="1"/>
          </p:cNvSpPr>
          <p:nvPr>
            <p:ph type="sldNum" sz="quarter" idx="13"/>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379893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F4D99B9-F67D-5948-9B65-2D6405959753}" type="datetime1">
              <a:rPr lang="en-US"/>
              <a:pPr>
                <a:defRPr/>
              </a:pPr>
              <a:t>1/7/2024</a:t>
            </a:fld>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50653095-61BB-3444-851D-72B9FBEDA5F3}" type="slidenum">
              <a:rPr lang="en-US"/>
              <a:pPr>
                <a:defRPr/>
              </a:pPr>
              <a:t>‹#›</a:t>
            </a:fld>
            <a:endParaRPr lang="en-US"/>
          </a:p>
        </p:txBody>
      </p:sp>
    </p:spTree>
    <p:extLst>
      <p:ext uri="{BB962C8B-B14F-4D97-AF65-F5344CB8AC3E}">
        <p14:creationId xmlns:p14="http://schemas.microsoft.com/office/powerpoint/2010/main" val="325771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244726"/>
            <a:ext cx="155448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2286000" y="7204076"/>
            <a:ext cx="13716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15FC89-ADF2-455D-A125-170ED35AB387}"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66F08F-839D-41F3-8408-8C65EA7F3B86}" type="slidenum">
              <a:rPr lang="en-US" smtClean="0"/>
              <a:t>‹#›</a:t>
            </a:fld>
            <a:endParaRPr lang="en-US"/>
          </a:p>
        </p:txBody>
      </p:sp>
    </p:spTree>
    <p:extLst>
      <p:ext uri="{BB962C8B-B14F-4D97-AF65-F5344CB8AC3E}">
        <p14:creationId xmlns:p14="http://schemas.microsoft.com/office/powerpoint/2010/main" val="343804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out Title">
    <p:spTree>
      <p:nvGrpSpPr>
        <p:cNvPr id="1" name=""/>
        <p:cNvGrpSpPr/>
        <p:nvPr/>
      </p:nvGrpSpPr>
      <p:grpSpPr>
        <a:xfrm>
          <a:off x="0" y="0"/>
          <a:ext cx="0" cy="0"/>
          <a:chOff x="0" y="0"/>
          <a:chExt cx="0" cy="0"/>
        </a:xfrm>
      </p:grpSpPr>
      <p:sp>
        <p:nvSpPr>
          <p:cNvPr id="7" name="Oval 6"/>
          <p:cNvSpPr>
            <a:spLocks noChangeAspect="1"/>
          </p:cNvSpPr>
          <p:nvPr userDrawn="1"/>
        </p:nvSpPr>
        <p:spPr>
          <a:xfrm>
            <a:off x="17071094" y="775128"/>
            <a:ext cx="517548" cy="690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6"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124953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0" name="Oval 39"/>
          <p:cNvSpPr>
            <a:spLocks noChangeAspect="1"/>
          </p:cNvSpPr>
          <p:nvPr userDrawn="1"/>
        </p:nvSpPr>
        <p:spPr>
          <a:xfrm>
            <a:off x="17071094" y="775128"/>
            <a:ext cx="517548" cy="690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41"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326362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1664142" y="4038600"/>
            <a:ext cx="3200400" cy="4267200"/>
          </a:xfrm>
          <a:prstGeom prst="rect">
            <a:avLst/>
          </a:prstGeom>
        </p:spPr>
        <p:txBody>
          <a:bodyPr>
            <a:normAutofit/>
          </a:bodyPr>
          <a:lstStyle>
            <a:lvl1pPr>
              <a:defRPr sz="2400"/>
            </a:lvl1pPr>
          </a:lstStyle>
          <a:p>
            <a:endParaRPr lang="en-US"/>
          </a:p>
        </p:txBody>
      </p:sp>
      <p:sp>
        <p:nvSpPr>
          <p:cNvPr id="18" name="Picture Placeholder 22"/>
          <p:cNvSpPr>
            <a:spLocks noGrp="1"/>
          </p:cNvSpPr>
          <p:nvPr>
            <p:ph type="pic" sz="quarter" idx="16"/>
          </p:nvPr>
        </p:nvSpPr>
        <p:spPr>
          <a:xfrm>
            <a:off x="5486400" y="4038600"/>
            <a:ext cx="3200400" cy="4267200"/>
          </a:xfrm>
          <a:prstGeom prst="rect">
            <a:avLst/>
          </a:prstGeom>
        </p:spPr>
        <p:txBody>
          <a:bodyPr>
            <a:normAutofit/>
          </a:bodyPr>
          <a:lstStyle>
            <a:lvl1pPr>
              <a:defRPr sz="2400"/>
            </a:lvl1pPr>
          </a:lstStyle>
          <a:p>
            <a:endParaRPr lang="en-US"/>
          </a:p>
        </p:txBody>
      </p:sp>
      <p:sp>
        <p:nvSpPr>
          <p:cNvPr id="19" name="Picture Placeholder 22"/>
          <p:cNvSpPr>
            <a:spLocks noGrp="1"/>
          </p:cNvSpPr>
          <p:nvPr>
            <p:ph type="pic" sz="quarter" idx="17"/>
          </p:nvPr>
        </p:nvSpPr>
        <p:spPr>
          <a:xfrm>
            <a:off x="9144000" y="4038600"/>
            <a:ext cx="3200400" cy="4267200"/>
          </a:xfrm>
          <a:prstGeom prst="rect">
            <a:avLst/>
          </a:prstGeom>
        </p:spPr>
        <p:txBody>
          <a:bodyPr>
            <a:normAutofit/>
          </a:bodyPr>
          <a:lstStyle>
            <a:lvl1pPr>
              <a:defRPr sz="2400"/>
            </a:lvl1pPr>
          </a:lstStyle>
          <a:p>
            <a:endParaRPr lang="en-US"/>
          </a:p>
        </p:txBody>
      </p:sp>
      <p:sp>
        <p:nvSpPr>
          <p:cNvPr id="20" name="Picture Placeholder 22"/>
          <p:cNvSpPr>
            <a:spLocks noGrp="1"/>
          </p:cNvSpPr>
          <p:nvPr>
            <p:ph type="pic" sz="quarter" idx="18"/>
          </p:nvPr>
        </p:nvSpPr>
        <p:spPr>
          <a:xfrm>
            <a:off x="12801600" y="4038600"/>
            <a:ext cx="3200400" cy="4267200"/>
          </a:xfrm>
          <a:prstGeom prst="rect">
            <a:avLst/>
          </a:prstGeom>
        </p:spPr>
        <p:txBody>
          <a:bodyPr>
            <a:normAutofit/>
          </a:bodyPr>
          <a:lstStyle>
            <a:lvl1pPr>
              <a:defRPr sz="2400"/>
            </a:lvl1pPr>
          </a:lstStyle>
          <a:p>
            <a:endParaRPr lang="en-US"/>
          </a:p>
        </p:txBody>
      </p:sp>
      <p:sp>
        <p:nvSpPr>
          <p:cNvPr id="37" name="Oval 36"/>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38"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16480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par>
                          <p:cTn id="11" fill="hold">
                            <p:stCondLst>
                              <p:cond delay="1000"/>
                            </p:stCondLst>
                            <p:childTnLst>
                              <p:par>
                                <p:cTn id="12" presetID="31"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fltVal val="0"/>
                                          </p:val>
                                        </p:tav>
                                        <p:tav tm="100000">
                                          <p:val>
                                            <p:strVal val="#ppt_w"/>
                                          </p:val>
                                        </p:tav>
                                      </p:tavLst>
                                    </p:anim>
                                    <p:anim calcmode="lin" valueType="num">
                                      <p:cBhvr>
                                        <p:cTn id="15" dur="1000" fill="hold"/>
                                        <p:tgtEl>
                                          <p:spTgt spid="18"/>
                                        </p:tgtEl>
                                        <p:attrNameLst>
                                          <p:attrName>ppt_h</p:attrName>
                                        </p:attrNameLst>
                                      </p:cBhvr>
                                      <p:tavLst>
                                        <p:tav tm="0">
                                          <p:val>
                                            <p:fltVal val="0"/>
                                          </p:val>
                                        </p:tav>
                                        <p:tav tm="100000">
                                          <p:val>
                                            <p:strVal val="#ppt_h"/>
                                          </p:val>
                                        </p:tav>
                                      </p:tavLst>
                                    </p:anim>
                                    <p:anim calcmode="lin" valueType="num">
                                      <p:cBhvr>
                                        <p:cTn id="16" dur="1000" fill="hold"/>
                                        <p:tgtEl>
                                          <p:spTgt spid="18"/>
                                        </p:tgtEl>
                                        <p:attrNameLst>
                                          <p:attrName>style.rotation</p:attrName>
                                        </p:attrNameLst>
                                      </p:cBhvr>
                                      <p:tavLst>
                                        <p:tav tm="0">
                                          <p:val>
                                            <p:fltVal val="90"/>
                                          </p:val>
                                        </p:tav>
                                        <p:tav tm="100000">
                                          <p:val>
                                            <p:fltVal val="0"/>
                                          </p:val>
                                        </p:tav>
                                      </p:tavLst>
                                    </p:anim>
                                    <p:animEffect transition="in" filter="fade">
                                      <p:cBhvr>
                                        <p:cTn id="17" dur="1000"/>
                                        <p:tgtEl>
                                          <p:spTgt spid="18"/>
                                        </p:tgtEl>
                                      </p:cBhvr>
                                    </p:animEffect>
                                  </p:childTnLst>
                                </p:cTn>
                              </p:par>
                            </p:childTnLst>
                          </p:cTn>
                        </p:par>
                        <p:par>
                          <p:cTn id="18" fill="hold">
                            <p:stCondLst>
                              <p:cond delay="2000"/>
                            </p:stCondLst>
                            <p:childTnLst>
                              <p:par>
                                <p:cTn id="19" presetID="31"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fltVal val="0"/>
                                          </p:val>
                                        </p:tav>
                                        <p:tav tm="100000">
                                          <p:val>
                                            <p:strVal val="#ppt_w"/>
                                          </p:val>
                                        </p:tav>
                                      </p:tavLst>
                                    </p:anim>
                                    <p:anim calcmode="lin" valueType="num">
                                      <p:cBhvr>
                                        <p:cTn id="22" dur="1000" fill="hold"/>
                                        <p:tgtEl>
                                          <p:spTgt spid="19"/>
                                        </p:tgtEl>
                                        <p:attrNameLst>
                                          <p:attrName>ppt_h</p:attrName>
                                        </p:attrNameLst>
                                      </p:cBhvr>
                                      <p:tavLst>
                                        <p:tav tm="0">
                                          <p:val>
                                            <p:fltVal val="0"/>
                                          </p:val>
                                        </p:tav>
                                        <p:tav tm="100000">
                                          <p:val>
                                            <p:strVal val="#ppt_h"/>
                                          </p:val>
                                        </p:tav>
                                      </p:tavLst>
                                    </p:anim>
                                    <p:anim calcmode="lin" valueType="num">
                                      <p:cBhvr>
                                        <p:cTn id="23" dur="1000" fill="hold"/>
                                        <p:tgtEl>
                                          <p:spTgt spid="19"/>
                                        </p:tgtEl>
                                        <p:attrNameLst>
                                          <p:attrName>style.rotation</p:attrName>
                                        </p:attrNameLst>
                                      </p:cBhvr>
                                      <p:tavLst>
                                        <p:tav tm="0">
                                          <p:val>
                                            <p:fltVal val="90"/>
                                          </p:val>
                                        </p:tav>
                                        <p:tav tm="100000">
                                          <p:val>
                                            <p:fltVal val="0"/>
                                          </p:val>
                                        </p:tav>
                                      </p:tavLst>
                                    </p:anim>
                                    <p:animEffect transition="in" filter="fade">
                                      <p:cBhvr>
                                        <p:cTn id="24" dur="1000"/>
                                        <p:tgtEl>
                                          <p:spTgt spid="19"/>
                                        </p:tgtEl>
                                      </p:cBhvr>
                                    </p:animEffect>
                                  </p:childTnLst>
                                </p:cTn>
                              </p:par>
                            </p:childTnLst>
                          </p:cTn>
                        </p:par>
                        <p:par>
                          <p:cTn id="25" fill="hold">
                            <p:stCondLst>
                              <p:cond delay="3000"/>
                            </p:stCondLst>
                            <p:childTnLst>
                              <p:par>
                                <p:cTn id="26" presetID="31" presetClass="entr" presetSubtype="0" fill="hold" grpId="0" nodeType="afterEffect" nodePh="1">
                                  <p:stCondLst>
                                    <p:cond delay="0"/>
                                  </p:stCondLst>
                                  <p:endCondLst>
                                    <p:cond evt="begin" delay="0">
                                      <p:tn val="26"/>
                                    </p:cond>
                                  </p:endCondLst>
                                  <p:childTnLst>
                                    <p:set>
                                      <p:cBhvr>
                                        <p:cTn id="27" dur="1" fill="hold">
                                          <p:stCondLst>
                                            <p:cond delay="0"/>
                                          </p:stCondLst>
                                        </p:cTn>
                                        <p:tgtEl>
                                          <p:spTgt spid="20"/>
                                        </p:tgtEl>
                                        <p:attrNameLst>
                                          <p:attrName>style.visibility</p:attrName>
                                        </p:attrNameLst>
                                      </p:cBhvr>
                                      <p:to>
                                        <p:strVal val="visible"/>
                                      </p:to>
                                    </p:set>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fltVal val="0"/>
                                          </p:val>
                                        </p:tav>
                                        <p:tav tm="100000">
                                          <p:val>
                                            <p:strVal val="#ppt_h"/>
                                          </p:val>
                                        </p:tav>
                                      </p:tavLst>
                                    </p:anim>
                                    <p:anim calcmode="lin" valueType="num">
                                      <p:cBhvr>
                                        <p:cTn id="30" dur="1000" fill="hold"/>
                                        <p:tgtEl>
                                          <p:spTgt spid="20"/>
                                        </p:tgtEl>
                                        <p:attrNameLst>
                                          <p:attrName>style.rotation</p:attrName>
                                        </p:attrNameLst>
                                      </p:cBhvr>
                                      <p:tavLst>
                                        <p:tav tm="0">
                                          <p:val>
                                            <p:fltVal val="90"/>
                                          </p:val>
                                        </p:tav>
                                        <p:tav tm="100000">
                                          <p:val>
                                            <p:fltVal val="0"/>
                                          </p:val>
                                        </p:tav>
                                      </p:tavLst>
                                    </p:anim>
                                    <p:animEffect transition="in" filter="fade">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8" grpId="0"/>
      <p:bldP spid="19" grpId="0"/>
      <p:bldP spid="2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2109381" y="3574112"/>
            <a:ext cx="4748916" cy="6331888"/>
          </a:xfrm>
          <a:prstGeom prst="rect">
            <a:avLst/>
          </a:prstGeom>
        </p:spPr>
        <p:txBody>
          <a:bodyPr>
            <a:normAutofit/>
          </a:bodyPr>
          <a:lstStyle>
            <a:lvl1pPr>
              <a:defRPr sz="2400"/>
            </a:lvl1pPr>
          </a:lstStyle>
          <a:p>
            <a:endParaRPr lang="en-US"/>
          </a:p>
        </p:txBody>
      </p:sp>
      <p:sp>
        <p:nvSpPr>
          <p:cNvPr id="31" name="Oval 30"/>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32"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659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folio One">
    <p:spTree>
      <p:nvGrpSpPr>
        <p:cNvPr id="1" name=""/>
        <p:cNvGrpSpPr/>
        <p:nvPr/>
      </p:nvGrpSpPr>
      <p:grpSpPr>
        <a:xfrm>
          <a:off x="0" y="0"/>
          <a:ext cx="0" cy="0"/>
          <a:chOff x="0" y="0"/>
          <a:chExt cx="0" cy="0"/>
        </a:xfrm>
      </p:grpSpPr>
      <p:sp>
        <p:nvSpPr>
          <p:cNvPr id="18" name="Picture Placeholder 13"/>
          <p:cNvSpPr>
            <a:spLocks noGrp="1"/>
          </p:cNvSpPr>
          <p:nvPr>
            <p:ph type="pic" sz="quarter" idx="10"/>
          </p:nvPr>
        </p:nvSpPr>
        <p:spPr>
          <a:xfrm>
            <a:off x="1932446" y="3121976"/>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a:p>
        </p:txBody>
      </p:sp>
      <p:sp>
        <p:nvSpPr>
          <p:cNvPr id="20" name="Picture Placeholder 13"/>
          <p:cNvSpPr>
            <a:spLocks noGrp="1"/>
          </p:cNvSpPr>
          <p:nvPr>
            <p:ph type="pic" sz="quarter" idx="15"/>
          </p:nvPr>
        </p:nvSpPr>
        <p:spPr>
          <a:xfrm>
            <a:off x="9096339" y="3132312"/>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dirty="0"/>
          </a:p>
        </p:txBody>
      </p:sp>
      <p:sp>
        <p:nvSpPr>
          <p:cNvPr id="26" name="Picture Placeholder 13"/>
          <p:cNvSpPr>
            <a:spLocks noGrp="1"/>
          </p:cNvSpPr>
          <p:nvPr>
            <p:ph type="pic" sz="quarter" idx="16"/>
          </p:nvPr>
        </p:nvSpPr>
        <p:spPr>
          <a:xfrm>
            <a:off x="12678285" y="3142501"/>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a:p>
        </p:txBody>
      </p:sp>
      <p:sp>
        <p:nvSpPr>
          <p:cNvPr id="27" name="Picture Placeholder 13"/>
          <p:cNvSpPr>
            <a:spLocks noGrp="1"/>
          </p:cNvSpPr>
          <p:nvPr>
            <p:ph type="pic" sz="quarter" idx="17"/>
          </p:nvPr>
        </p:nvSpPr>
        <p:spPr>
          <a:xfrm>
            <a:off x="1932446" y="7942416"/>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a:p>
        </p:txBody>
      </p:sp>
      <p:sp>
        <p:nvSpPr>
          <p:cNvPr id="28" name="Picture Placeholder 13"/>
          <p:cNvSpPr>
            <a:spLocks noGrp="1"/>
          </p:cNvSpPr>
          <p:nvPr>
            <p:ph type="pic" sz="quarter" idx="18"/>
          </p:nvPr>
        </p:nvSpPr>
        <p:spPr>
          <a:xfrm>
            <a:off x="5514392" y="7942416"/>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dirty="0"/>
          </a:p>
        </p:txBody>
      </p:sp>
      <p:sp>
        <p:nvSpPr>
          <p:cNvPr id="29" name="Picture Placeholder 13"/>
          <p:cNvSpPr>
            <a:spLocks noGrp="1"/>
          </p:cNvSpPr>
          <p:nvPr>
            <p:ph type="pic" sz="quarter" idx="19"/>
          </p:nvPr>
        </p:nvSpPr>
        <p:spPr>
          <a:xfrm>
            <a:off x="9096339" y="7921890"/>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dirty="0"/>
          </a:p>
        </p:txBody>
      </p:sp>
      <p:sp>
        <p:nvSpPr>
          <p:cNvPr id="30" name="Picture Placeholder 13"/>
          <p:cNvSpPr>
            <a:spLocks noGrp="1"/>
          </p:cNvSpPr>
          <p:nvPr>
            <p:ph type="pic" sz="quarter" idx="20"/>
          </p:nvPr>
        </p:nvSpPr>
        <p:spPr>
          <a:xfrm>
            <a:off x="12678285" y="7921890"/>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dirty="0"/>
          </a:p>
        </p:txBody>
      </p:sp>
      <p:sp>
        <p:nvSpPr>
          <p:cNvPr id="32" name="Picture Placeholder 13"/>
          <p:cNvSpPr>
            <a:spLocks noGrp="1"/>
          </p:cNvSpPr>
          <p:nvPr>
            <p:ph type="pic" sz="quarter" idx="21"/>
          </p:nvPr>
        </p:nvSpPr>
        <p:spPr>
          <a:xfrm>
            <a:off x="5514392" y="3121976"/>
            <a:ext cx="3476116" cy="4630587"/>
          </a:xfrm>
          <a:effectLst/>
        </p:spPr>
        <p:txBody>
          <a:bodyPr rtlCol="0">
            <a:normAutofit/>
          </a:bodyPr>
          <a:lstStyle>
            <a:lvl1pPr marL="0" indent="0">
              <a:buNone/>
              <a:defRPr sz="2700">
                <a:ln>
                  <a:noFill/>
                </a:ln>
                <a:solidFill>
                  <a:schemeClr val="tx2"/>
                </a:solidFill>
                <a:latin typeface="Source Sans Pro ExtraLight"/>
                <a:cs typeface="Source Sans Pro ExtraLight"/>
              </a:defRPr>
            </a:lvl1pPr>
          </a:lstStyle>
          <a:p>
            <a:pPr lvl="0"/>
            <a:endParaRPr lang="en-US" noProof="0"/>
          </a:p>
        </p:txBody>
      </p:sp>
      <p:sp>
        <p:nvSpPr>
          <p:cNvPr id="33" name="Oval 32"/>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34"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9522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 calcmode="lin" valueType="num">
                                      <p:cBhvr>
                                        <p:cTn id="7" dur="400" fill="hold"/>
                                        <p:tgtEl>
                                          <p:spTgt spid="18"/>
                                        </p:tgtEl>
                                        <p:attrNameLst>
                                          <p:attrName>ppt_w</p:attrName>
                                        </p:attrNameLst>
                                      </p:cBhvr>
                                      <p:tavLst>
                                        <p:tav tm="0">
                                          <p:val>
                                            <p:fltVal val="0"/>
                                          </p:val>
                                        </p:tav>
                                        <p:tav tm="100000">
                                          <p:val>
                                            <p:strVal val="#ppt_w"/>
                                          </p:val>
                                        </p:tav>
                                      </p:tavLst>
                                    </p:anim>
                                    <p:anim calcmode="lin" valueType="num">
                                      <p:cBhvr>
                                        <p:cTn id="8" dur="400" fill="hold"/>
                                        <p:tgtEl>
                                          <p:spTgt spid="18"/>
                                        </p:tgtEl>
                                        <p:attrNameLst>
                                          <p:attrName>ppt_h</p:attrName>
                                        </p:attrNameLst>
                                      </p:cBhvr>
                                      <p:tavLst>
                                        <p:tav tm="0">
                                          <p:val>
                                            <p:fltVal val="0"/>
                                          </p:val>
                                        </p:tav>
                                        <p:tav tm="100000">
                                          <p:val>
                                            <p:strVal val="#ppt_h"/>
                                          </p:val>
                                        </p:tav>
                                      </p:tavLst>
                                    </p:anim>
                                    <p:animEffect transition="in" filter="fade">
                                      <p:cBhvr>
                                        <p:cTn id="9" dur="400"/>
                                        <p:tgtEl>
                                          <p:spTgt spid="18"/>
                                        </p:tgtEl>
                                      </p:cBhvr>
                                    </p:animEffect>
                                  </p:childTnLst>
                                </p:cTn>
                              </p:par>
                            </p:childTnLst>
                          </p:cTn>
                        </p:par>
                        <p:par>
                          <p:cTn id="10" fill="hold">
                            <p:stCondLst>
                              <p:cond delay="40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 calcmode="lin" valueType="num">
                                      <p:cBhvr>
                                        <p:cTn id="13" dur="400" fill="hold"/>
                                        <p:tgtEl>
                                          <p:spTgt spid="27"/>
                                        </p:tgtEl>
                                        <p:attrNameLst>
                                          <p:attrName>ppt_w</p:attrName>
                                        </p:attrNameLst>
                                      </p:cBhvr>
                                      <p:tavLst>
                                        <p:tav tm="0">
                                          <p:val>
                                            <p:fltVal val="0"/>
                                          </p:val>
                                        </p:tav>
                                        <p:tav tm="100000">
                                          <p:val>
                                            <p:strVal val="#ppt_w"/>
                                          </p:val>
                                        </p:tav>
                                      </p:tavLst>
                                    </p:anim>
                                    <p:anim calcmode="lin" valueType="num">
                                      <p:cBhvr>
                                        <p:cTn id="14" dur="400" fill="hold"/>
                                        <p:tgtEl>
                                          <p:spTgt spid="27"/>
                                        </p:tgtEl>
                                        <p:attrNameLst>
                                          <p:attrName>ppt_h</p:attrName>
                                        </p:attrNameLst>
                                      </p:cBhvr>
                                      <p:tavLst>
                                        <p:tav tm="0">
                                          <p:val>
                                            <p:fltVal val="0"/>
                                          </p:val>
                                        </p:tav>
                                        <p:tav tm="100000">
                                          <p:val>
                                            <p:strVal val="#ppt_h"/>
                                          </p:val>
                                        </p:tav>
                                      </p:tavLst>
                                    </p:anim>
                                    <p:animEffect transition="in" filter="fade">
                                      <p:cBhvr>
                                        <p:cTn id="15" dur="400"/>
                                        <p:tgtEl>
                                          <p:spTgt spid="27"/>
                                        </p:tgtEl>
                                      </p:cBhvr>
                                    </p:animEffect>
                                  </p:childTnLst>
                                </p:cTn>
                              </p:par>
                            </p:childTnLst>
                          </p:cTn>
                        </p:par>
                        <p:par>
                          <p:cTn id="16" fill="hold">
                            <p:stCondLst>
                              <p:cond delay="800"/>
                            </p:stCondLst>
                            <p:childTnLst>
                              <p:par>
                                <p:cTn id="17" presetID="53" presetClass="entr" presetSubtype="16" fill="hold" grpId="0" nodeType="afterEffect" nodePh="1">
                                  <p:stCondLst>
                                    <p:cond delay="0"/>
                                  </p:stCondLst>
                                  <p:endCondLst>
                                    <p:cond evt="begin" delay="0">
                                      <p:tn val="17"/>
                                    </p:cond>
                                  </p:endCondLst>
                                  <p:childTnLst>
                                    <p:set>
                                      <p:cBhvr>
                                        <p:cTn id="18" dur="1" fill="hold">
                                          <p:stCondLst>
                                            <p:cond delay="0"/>
                                          </p:stCondLst>
                                        </p:cTn>
                                        <p:tgtEl>
                                          <p:spTgt spid="28"/>
                                        </p:tgtEl>
                                        <p:attrNameLst>
                                          <p:attrName>style.visibility</p:attrName>
                                        </p:attrNameLst>
                                      </p:cBhvr>
                                      <p:to>
                                        <p:strVal val="visible"/>
                                      </p:to>
                                    </p:set>
                                    <p:anim calcmode="lin" valueType="num">
                                      <p:cBhvr>
                                        <p:cTn id="19" dur="400" fill="hold"/>
                                        <p:tgtEl>
                                          <p:spTgt spid="28"/>
                                        </p:tgtEl>
                                        <p:attrNameLst>
                                          <p:attrName>ppt_w</p:attrName>
                                        </p:attrNameLst>
                                      </p:cBhvr>
                                      <p:tavLst>
                                        <p:tav tm="0">
                                          <p:val>
                                            <p:fltVal val="0"/>
                                          </p:val>
                                        </p:tav>
                                        <p:tav tm="100000">
                                          <p:val>
                                            <p:strVal val="#ppt_w"/>
                                          </p:val>
                                        </p:tav>
                                      </p:tavLst>
                                    </p:anim>
                                    <p:anim calcmode="lin" valueType="num">
                                      <p:cBhvr>
                                        <p:cTn id="20" dur="400" fill="hold"/>
                                        <p:tgtEl>
                                          <p:spTgt spid="28"/>
                                        </p:tgtEl>
                                        <p:attrNameLst>
                                          <p:attrName>ppt_h</p:attrName>
                                        </p:attrNameLst>
                                      </p:cBhvr>
                                      <p:tavLst>
                                        <p:tav tm="0">
                                          <p:val>
                                            <p:fltVal val="0"/>
                                          </p:val>
                                        </p:tav>
                                        <p:tav tm="100000">
                                          <p:val>
                                            <p:strVal val="#ppt_h"/>
                                          </p:val>
                                        </p:tav>
                                      </p:tavLst>
                                    </p:anim>
                                    <p:animEffect transition="in" filter="fade">
                                      <p:cBhvr>
                                        <p:cTn id="21" dur="400"/>
                                        <p:tgtEl>
                                          <p:spTgt spid="28"/>
                                        </p:tgtEl>
                                      </p:cBhvr>
                                    </p:animEffect>
                                  </p:childTnLst>
                                </p:cTn>
                              </p:par>
                            </p:childTnLst>
                          </p:cTn>
                        </p:par>
                        <p:par>
                          <p:cTn id="22" fill="hold">
                            <p:stCondLst>
                              <p:cond delay="1200"/>
                            </p:stCondLst>
                            <p:childTnLst>
                              <p:par>
                                <p:cTn id="23" presetID="53" presetClass="entr" presetSubtype="16" fill="hold" grpId="0" nodeType="afterEffect" nodePh="1">
                                  <p:stCondLst>
                                    <p:cond delay="0"/>
                                  </p:stCondLst>
                                  <p:endCondLst>
                                    <p:cond evt="begin" delay="0">
                                      <p:tn val="23"/>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400" fill="hold"/>
                                        <p:tgtEl>
                                          <p:spTgt spid="20"/>
                                        </p:tgtEl>
                                        <p:attrNameLst>
                                          <p:attrName>ppt_w</p:attrName>
                                        </p:attrNameLst>
                                      </p:cBhvr>
                                      <p:tavLst>
                                        <p:tav tm="0">
                                          <p:val>
                                            <p:fltVal val="0"/>
                                          </p:val>
                                        </p:tav>
                                        <p:tav tm="100000">
                                          <p:val>
                                            <p:strVal val="#ppt_w"/>
                                          </p:val>
                                        </p:tav>
                                      </p:tavLst>
                                    </p:anim>
                                    <p:anim calcmode="lin" valueType="num">
                                      <p:cBhvr>
                                        <p:cTn id="26" dur="400" fill="hold"/>
                                        <p:tgtEl>
                                          <p:spTgt spid="20"/>
                                        </p:tgtEl>
                                        <p:attrNameLst>
                                          <p:attrName>ppt_h</p:attrName>
                                        </p:attrNameLst>
                                      </p:cBhvr>
                                      <p:tavLst>
                                        <p:tav tm="0">
                                          <p:val>
                                            <p:fltVal val="0"/>
                                          </p:val>
                                        </p:tav>
                                        <p:tav tm="100000">
                                          <p:val>
                                            <p:strVal val="#ppt_h"/>
                                          </p:val>
                                        </p:tav>
                                      </p:tavLst>
                                    </p:anim>
                                    <p:animEffect transition="in" filter="fade">
                                      <p:cBhvr>
                                        <p:cTn id="27" dur="400"/>
                                        <p:tgtEl>
                                          <p:spTgt spid="20"/>
                                        </p:tgtEl>
                                      </p:cBhvr>
                                    </p:animEffect>
                                  </p:childTnLst>
                                </p:cTn>
                              </p:par>
                            </p:childTnLst>
                          </p:cTn>
                        </p:par>
                        <p:par>
                          <p:cTn id="28" fill="hold">
                            <p:stCondLst>
                              <p:cond delay="16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29"/>
                                        </p:tgtEl>
                                        <p:attrNameLst>
                                          <p:attrName>style.visibility</p:attrName>
                                        </p:attrNameLst>
                                      </p:cBhvr>
                                      <p:to>
                                        <p:strVal val="visible"/>
                                      </p:to>
                                    </p:set>
                                    <p:anim calcmode="lin" valueType="num">
                                      <p:cBhvr>
                                        <p:cTn id="31" dur="400" fill="hold"/>
                                        <p:tgtEl>
                                          <p:spTgt spid="29"/>
                                        </p:tgtEl>
                                        <p:attrNameLst>
                                          <p:attrName>ppt_w</p:attrName>
                                        </p:attrNameLst>
                                      </p:cBhvr>
                                      <p:tavLst>
                                        <p:tav tm="0">
                                          <p:val>
                                            <p:fltVal val="0"/>
                                          </p:val>
                                        </p:tav>
                                        <p:tav tm="100000">
                                          <p:val>
                                            <p:strVal val="#ppt_w"/>
                                          </p:val>
                                        </p:tav>
                                      </p:tavLst>
                                    </p:anim>
                                    <p:anim calcmode="lin" valueType="num">
                                      <p:cBhvr>
                                        <p:cTn id="32" dur="400" fill="hold"/>
                                        <p:tgtEl>
                                          <p:spTgt spid="29"/>
                                        </p:tgtEl>
                                        <p:attrNameLst>
                                          <p:attrName>ppt_h</p:attrName>
                                        </p:attrNameLst>
                                      </p:cBhvr>
                                      <p:tavLst>
                                        <p:tav tm="0">
                                          <p:val>
                                            <p:fltVal val="0"/>
                                          </p:val>
                                        </p:tav>
                                        <p:tav tm="100000">
                                          <p:val>
                                            <p:strVal val="#ppt_h"/>
                                          </p:val>
                                        </p:tav>
                                      </p:tavLst>
                                    </p:anim>
                                    <p:animEffect transition="in" filter="fade">
                                      <p:cBhvr>
                                        <p:cTn id="33" dur="400"/>
                                        <p:tgtEl>
                                          <p:spTgt spid="29"/>
                                        </p:tgtEl>
                                      </p:cBhvr>
                                    </p:animEffect>
                                  </p:childTnLst>
                                </p:cTn>
                              </p:par>
                            </p:childTnLst>
                          </p:cTn>
                        </p:par>
                        <p:par>
                          <p:cTn id="34" fill="hold">
                            <p:stCondLst>
                              <p:cond delay="2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26"/>
                                        </p:tgtEl>
                                        <p:attrNameLst>
                                          <p:attrName>style.visibility</p:attrName>
                                        </p:attrNameLst>
                                      </p:cBhvr>
                                      <p:to>
                                        <p:strVal val="visible"/>
                                      </p:to>
                                    </p:set>
                                    <p:anim calcmode="lin" valueType="num">
                                      <p:cBhvr>
                                        <p:cTn id="37" dur="400" fill="hold"/>
                                        <p:tgtEl>
                                          <p:spTgt spid="26"/>
                                        </p:tgtEl>
                                        <p:attrNameLst>
                                          <p:attrName>ppt_w</p:attrName>
                                        </p:attrNameLst>
                                      </p:cBhvr>
                                      <p:tavLst>
                                        <p:tav tm="0">
                                          <p:val>
                                            <p:fltVal val="0"/>
                                          </p:val>
                                        </p:tav>
                                        <p:tav tm="100000">
                                          <p:val>
                                            <p:strVal val="#ppt_w"/>
                                          </p:val>
                                        </p:tav>
                                      </p:tavLst>
                                    </p:anim>
                                    <p:anim calcmode="lin" valueType="num">
                                      <p:cBhvr>
                                        <p:cTn id="38" dur="400" fill="hold"/>
                                        <p:tgtEl>
                                          <p:spTgt spid="26"/>
                                        </p:tgtEl>
                                        <p:attrNameLst>
                                          <p:attrName>ppt_h</p:attrName>
                                        </p:attrNameLst>
                                      </p:cBhvr>
                                      <p:tavLst>
                                        <p:tav tm="0">
                                          <p:val>
                                            <p:fltVal val="0"/>
                                          </p:val>
                                        </p:tav>
                                        <p:tav tm="100000">
                                          <p:val>
                                            <p:strVal val="#ppt_h"/>
                                          </p:val>
                                        </p:tav>
                                      </p:tavLst>
                                    </p:anim>
                                    <p:animEffect transition="in" filter="fade">
                                      <p:cBhvr>
                                        <p:cTn id="39" dur="400"/>
                                        <p:tgtEl>
                                          <p:spTgt spid="26"/>
                                        </p:tgtEl>
                                      </p:cBhvr>
                                    </p:animEffect>
                                  </p:childTnLst>
                                </p:cTn>
                              </p:par>
                            </p:childTnLst>
                          </p:cTn>
                        </p:par>
                        <p:par>
                          <p:cTn id="40" fill="hold">
                            <p:stCondLst>
                              <p:cond delay="24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 calcmode="lin" valueType="num">
                                      <p:cBhvr>
                                        <p:cTn id="43" dur="400" fill="hold"/>
                                        <p:tgtEl>
                                          <p:spTgt spid="30"/>
                                        </p:tgtEl>
                                        <p:attrNameLst>
                                          <p:attrName>ppt_w</p:attrName>
                                        </p:attrNameLst>
                                      </p:cBhvr>
                                      <p:tavLst>
                                        <p:tav tm="0">
                                          <p:val>
                                            <p:fltVal val="0"/>
                                          </p:val>
                                        </p:tav>
                                        <p:tav tm="100000">
                                          <p:val>
                                            <p:strVal val="#ppt_w"/>
                                          </p:val>
                                        </p:tav>
                                      </p:tavLst>
                                    </p:anim>
                                    <p:anim calcmode="lin" valueType="num">
                                      <p:cBhvr>
                                        <p:cTn id="44" dur="400" fill="hold"/>
                                        <p:tgtEl>
                                          <p:spTgt spid="30"/>
                                        </p:tgtEl>
                                        <p:attrNameLst>
                                          <p:attrName>ppt_h</p:attrName>
                                        </p:attrNameLst>
                                      </p:cBhvr>
                                      <p:tavLst>
                                        <p:tav tm="0">
                                          <p:val>
                                            <p:fltVal val="0"/>
                                          </p:val>
                                        </p:tav>
                                        <p:tav tm="100000">
                                          <p:val>
                                            <p:strVal val="#ppt_h"/>
                                          </p:val>
                                        </p:tav>
                                      </p:tavLst>
                                    </p:anim>
                                    <p:animEffect transition="in" filter="fade">
                                      <p:cBhvr>
                                        <p:cTn id="45" dur="400"/>
                                        <p:tgtEl>
                                          <p:spTgt spid="30"/>
                                        </p:tgtEl>
                                      </p:cBhvr>
                                    </p:animEffect>
                                  </p:childTnLst>
                                </p:cTn>
                              </p:par>
                            </p:childTnLst>
                          </p:cTn>
                        </p:par>
                        <p:par>
                          <p:cTn id="46" fill="hold">
                            <p:stCondLst>
                              <p:cond delay="28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32"/>
                                        </p:tgtEl>
                                        <p:attrNameLst>
                                          <p:attrName>style.visibility</p:attrName>
                                        </p:attrNameLst>
                                      </p:cBhvr>
                                      <p:to>
                                        <p:strVal val="visible"/>
                                      </p:to>
                                    </p:set>
                                    <p:anim calcmode="lin" valueType="num">
                                      <p:cBhvr>
                                        <p:cTn id="49" dur="400" fill="hold"/>
                                        <p:tgtEl>
                                          <p:spTgt spid="32"/>
                                        </p:tgtEl>
                                        <p:attrNameLst>
                                          <p:attrName>ppt_w</p:attrName>
                                        </p:attrNameLst>
                                      </p:cBhvr>
                                      <p:tavLst>
                                        <p:tav tm="0">
                                          <p:val>
                                            <p:fltVal val="0"/>
                                          </p:val>
                                        </p:tav>
                                        <p:tav tm="100000">
                                          <p:val>
                                            <p:strVal val="#ppt_w"/>
                                          </p:val>
                                        </p:tav>
                                      </p:tavLst>
                                    </p:anim>
                                    <p:anim calcmode="lin" valueType="num">
                                      <p:cBhvr>
                                        <p:cTn id="50" dur="400" fill="hold"/>
                                        <p:tgtEl>
                                          <p:spTgt spid="32"/>
                                        </p:tgtEl>
                                        <p:attrNameLst>
                                          <p:attrName>ppt_h</p:attrName>
                                        </p:attrNameLst>
                                      </p:cBhvr>
                                      <p:tavLst>
                                        <p:tav tm="0">
                                          <p:val>
                                            <p:fltVal val="0"/>
                                          </p:val>
                                        </p:tav>
                                        <p:tav tm="100000">
                                          <p:val>
                                            <p:strVal val="#ppt_h"/>
                                          </p:val>
                                        </p:tav>
                                      </p:tavLst>
                                    </p:anim>
                                    <p:animEffect transition="in" filter="fade">
                                      <p:cBhvr>
                                        <p:cTn id="51" dur="4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6" grpId="0"/>
      <p:bldP spid="27" grpId="0"/>
      <p:bldP spid="28" grpId="0"/>
      <p:bldP spid="29" grpId="0"/>
      <p:bldP spid="30" grpId="0"/>
      <p:bldP spid="3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Phone 6 3x">
    <p:spTree>
      <p:nvGrpSpPr>
        <p:cNvPr id="1" name=""/>
        <p:cNvGrpSpPr/>
        <p:nvPr/>
      </p:nvGrpSpPr>
      <p:grpSpPr>
        <a:xfrm>
          <a:off x="0" y="0"/>
          <a:ext cx="0" cy="0"/>
          <a:chOff x="0" y="0"/>
          <a:chExt cx="0" cy="0"/>
        </a:xfrm>
      </p:grpSpPr>
      <p:sp>
        <p:nvSpPr>
          <p:cNvPr id="27" name="Picture Placeholder 16"/>
          <p:cNvSpPr>
            <a:spLocks noGrp="1"/>
          </p:cNvSpPr>
          <p:nvPr>
            <p:ph type="pic" sz="quarter" idx="10"/>
          </p:nvPr>
        </p:nvSpPr>
        <p:spPr>
          <a:xfrm>
            <a:off x="7614809" y="4109362"/>
            <a:ext cx="3030823" cy="7163108"/>
          </a:xfrm>
        </p:spPr>
        <p:txBody>
          <a:bodyPr>
            <a:normAutofit/>
          </a:bodyPr>
          <a:lstStyle>
            <a:lvl1pPr marL="0" indent="0">
              <a:buNone/>
              <a:defRPr sz="975"/>
            </a:lvl1pPr>
          </a:lstStyle>
          <a:p>
            <a:endParaRPr lang="en-US"/>
          </a:p>
        </p:txBody>
      </p:sp>
      <p:sp>
        <p:nvSpPr>
          <p:cNvPr id="29" name="Picture Placeholder 16"/>
          <p:cNvSpPr>
            <a:spLocks noGrp="1"/>
          </p:cNvSpPr>
          <p:nvPr>
            <p:ph type="pic" sz="quarter" idx="11"/>
          </p:nvPr>
        </p:nvSpPr>
        <p:spPr>
          <a:xfrm>
            <a:off x="5914539" y="5181600"/>
            <a:ext cx="1515184" cy="5029200"/>
          </a:xfrm>
        </p:spPr>
        <p:txBody>
          <a:bodyPr>
            <a:normAutofit/>
          </a:bodyPr>
          <a:lstStyle>
            <a:lvl1pPr marL="0" indent="0">
              <a:buNone/>
              <a:defRPr sz="975"/>
            </a:lvl1pPr>
          </a:lstStyle>
          <a:p>
            <a:endParaRPr lang="en-US" dirty="0"/>
          </a:p>
        </p:txBody>
      </p:sp>
      <p:sp>
        <p:nvSpPr>
          <p:cNvPr id="31" name="Picture Placeholder 16"/>
          <p:cNvSpPr>
            <a:spLocks noGrp="1"/>
          </p:cNvSpPr>
          <p:nvPr>
            <p:ph type="pic" sz="quarter" idx="12"/>
          </p:nvPr>
        </p:nvSpPr>
        <p:spPr>
          <a:xfrm>
            <a:off x="10801134" y="5181600"/>
            <a:ext cx="1515184" cy="5029200"/>
          </a:xfrm>
        </p:spPr>
        <p:txBody>
          <a:bodyPr>
            <a:normAutofit/>
          </a:bodyPr>
          <a:lstStyle>
            <a:lvl1pPr marL="0" indent="0">
              <a:buNone/>
              <a:defRPr sz="975"/>
            </a:lvl1pPr>
          </a:lstStyle>
          <a:p>
            <a:endParaRPr lang="en-US" dirty="0"/>
          </a:p>
        </p:txBody>
      </p:sp>
      <p:sp>
        <p:nvSpPr>
          <p:cNvPr id="8" name="Oval 7"/>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9" name="Slide Number Placeholder 5"/>
          <p:cNvSpPr>
            <a:spLocks noGrp="1"/>
          </p:cNvSpPr>
          <p:nvPr>
            <p:ph type="sldNum" sz="quarter" idx="13"/>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47978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8801146" cy="13716000"/>
          </a:xfrm>
        </p:spPr>
        <p:txBody>
          <a:bodyPr>
            <a:normAutofit/>
          </a:bodyPr>
          <a:lstStyle>
            <a:lvl1pPr>
              <a:defRPr sz="2700"/>
            </a:lvl1pPr>
          </a:lstStyle>
          <a:p>
            <a:endParaRPr lang="en-US"/>
          </a:p>
        </p:txBody>
      </p:sp>
      <p:sp>
        <p:nvSpPr>
          <p:cNvPr id="6" name="Oval 5"/>
          <p:cNvSpPr>
            <a:spLocks noChangeAspect="1"/>
          </p:cNvSpPr>
          <p:nvPr userDrawn="1"/>
        </p:nvSpPr>
        <p:spPr>
          <a:xfrm>
            <a:off x="17071094" y="775128"/>
            <a:ext cx="517548"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65" tIns="91433" rIns="182865" bIns="91433" numCol="1" spcCol="0" rtlCol="0" fromWordArt="0" anchor="ctr" anchorCtr="0" forceAA="0" compatLnSpc="1">
            <a:prstTxWarp prst="textNoShape">
              <a:avLst/>
            </a:prstTxWarp>
            <a:noAutofit/>
          </a:bodyPr>
          <a:lstStyle/>
          <a:p>
            <a:pPr algn="ctr"/>
            <a:endParaRPr lang="en-US" sz="3600"/>
          </a:p>
        </p:txBody>
      </p:sp>
      <p:sp>
        <p:nvSpPr>
          <p:cNvPr id="7" name="Slide Number Placeholder 5"/>
          <p:cNvSpPr>
            <a:spLocks noGrp="1"/>
          </p:cNvSpPr>
          <p:nvPr>
            <p:ph type="sldNum" sz="quarter" idx="12"/>
          </p:nvPr>
        </p:nvSpPr>
        <p:spPr>
          <a:xfrm>
            <a:off x="16925021" y="712118"/>
            <a:ext cx="798902" cy="730251"/>
          </a:xfrm>
        </p:spPr>
        <p:txBody>
          <a:bodyPr/>
          <a:lstStyle>
            <a:lvl1pPr algn="ctr">
              <a:defRPr sz="18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329659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7065641"/>
      </p:ext>
    </p:extLst>
  </p:cSld>
  <p:clrMapOvr>
    <a:masterClrMapping/>
  </p:clrMapOvr>
  <p:transition spd="slow">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7"/>
            <a:ext cx="16459200" cy="2286000"/>
          </a:xfrm>
          <a:prstGeom prst="rect">
            <a:avLst/>
          </a:prstGeom>
        </p:spPr>
        <p:txBody>
          <a:bodyPr vert="horz" lIns="243852" tIns="121926" rIns="243852" bIns="121926" rtlCol="0" anchor="ctr">
            <a:normAutofit/>
          </a:bodyPr>
          <a:lstStyle/>
          <a:p>
            <a:r>
              <a:rPr lang="en-US" dirty="0"/>
              <a:t>Click to edit Master title style</a:t>
            </a:r>
          </a:p>
        </p:txBody>
      </p:sp>
      <p:sp>
        <p:nvSpPr>
          <p:cNvPr id="3" name="Text Placeholder 2"/>
          <p:cNvSpPr>
            <a:spLocks noGrp="1"/>
          </p:cNvSpPr>
          <p:nvPr>
            <p:ph type="body" idx="1"/>
          </p:nvPr>
        </p:nvSpPr>
        <p:spPr>
          <a:xfrm>
            <a:off x="914400" y="3200406"/>
            <a:ext cx="16459200" cy="9051925"/>
          </a:xfrm>
          <a:prstGeom prst="rect">
            <a:avLst/>
          </a:prstGeom>
        </p:spPr>
        <p:txBody>
          <a:bodyPr vert="horz" lIns="243852" tIns="121926" rIns="243852" bIns="12192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14401" y="12712704"/>
            <a:ext cx="4267200" cy="730251"/>
          </a:xfrm>
          <a:prstGeom prst="rect">
            <a:avLst/>
          </a:prstGeom>
        </p:spPr>
        <p:txBody>
          <a:bodyPr vert="horz" lIns="243852" tIns="121926" rIns="243852" bIns="121926" rtlCol="0" anchor="ctr"/>
          <a:lstStyle>
            <a:lvl1pPr algn="l">
              <a:defRPr sz="2400">
                <a:solidFill>
                  <a:schemeClr val="tx1">
                    <a:tint val="75000"/>
                  </a:schemeClr>
                </a:solidFill>
                <a:latin typeface="Source Sans Pro"/>
                <a:cs typeface="Source Sans Pro"/>
              </a:defRPr>
            </a:lvl1pPr>
          </a:lstStyle>
          <a:p>
            <a:fld id="{78B0EF04-955A-4278-8384-A1DB7D2420CC}" type="datetime8">
              <a:rPr lang="vi-VN" smtClean="0"/>
              <a:t>07/01/2024 8:24 SA</a:t>
            </a:fld>
            <a:endParaRPr lang="en-US"/>
          </a:p>
        </p:txBody>
      </p:sp>
      <p:sp>
        <p:nvSpPr>
          <p:cNvPr id="5" name="Footer Placeholder 4"/>
          <p:cNvSpPr>
            <a:spLocks noGrp="1"/>
          </p:cNvSpPr>
          <p:nvPr>
            <p:ph type="ftr" sz="quarter" idx="3"/>
          </p:nvPr>
        </p:nvSpPr>
        <p:spPr>
          <a:xfrm>
            <a:off x="6248400" y="12712704"/>
            <a:ext cx="5791200" cy="730251"/>
          </a:xfrm>
          <a:prstGeom prst="rect">
            <a:avLst/>
          </a:prstGeom>
        </p:spPr>
        <p:txBody>
          <a:bodyPr vert="horz" lIns="243852" tIns="121926" rIns="243852" bIns="121926" rtlCol="0" anchor="ctr"/>
          <a:lstStyle>
            <a:lvl1pPr algn="ctr">
              <a:defRPr sz="2400">
                <a:solidFill>
                  <a:schemeClr val="tx1">
                    <a:tint val="75000"/>
                  </a:schemeClr>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13106400" y="12712704"/>
            <a:ext cx="4267200" cy="730251"/>
          </a:xfrm>
          <a:prstGeom prst="rect">
            <a:avLst/>
          </a:prstGeom>
        </p:spPr>
        <p:txBody>
          <a:bodyPr vert="horz" lIns="243852" tIns="121926" rIns="243852" bIns="121926" rtlCol="0" anchor="ctr"/>
          <a:lstStyle>
            <a:lvl1pPr algn="r">
              <a:defRPr sz="2400">
                <a:solidFill>
                  <a:schemeClr val="tx1">
                    <a:tint val="75000"/>
                  </a:schemeClr>
                </a:solidFill>
                <a:latin typeface="Source Sans Pro"/>
                <a:cs typeface="Source Sans Pro"/>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4290370451"/>
      </p:ext>
    </p:extLst>
  </p:cSld>
  <p:clrMap bg1="lt1" tx1="dk1" bg2="lt2" tx2="dk2" accent1="accent1" accent2="accent2" accent3="accent3" accent4="accent4" accent5="accent5" accent6="accent6" hlink="hlink" folHlink="folHlink"/>
  <p:sldLayoutIdLst>
    <p:sldLayoutId id="2147483680" r:id="rId1"/>
    <p:sldLayoutId id="2147483649" r:id="rId2"/>
    <p:sldLayoutId id="2147483661" r:id="rId3"/>
    <p:sldLayoutId id="2147483662" r:id="rId4"/>
    <p:sldLayoutId id="2147483663" r:id="rId5"/>
    <p:sldLayoutId id="2147483669" r:id="rId6"/>
    <p:sldLayoutId id="2147483721" r:id="rId7"/>
    <p:sldLayoutId id="2147483679" r:id="rId8"/>
    <p:sldLayoutId id="2147483727" r:id="rId9"/>
    <p:sldLayoutId id="2147483728" r:id="rId10"/>
    <p:sldLayoutId id="2147483729"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ctr" defTabSz="914316" rtl="0" eaLnBrk="1" latinLnBrk="0" hangingPunct="1">
        <a:spcBef>
          <a:spcPct val="0"/>
        </a:spcBef>
        <a:buNone/>
        <a:defRPr sz="5624" kern="1200">
          <a:solidFill>
            <a:schemeClr val="bg2"/>
          </a:solidFill>
          <a:latin typeface="Source Sans Pro ExtraLight"/>
          <a:ea typeface="+mj-ea"/>
          <a:cs typeface="Source Sans Pro ExtraLight"/>
        </a:defRPr>
      </a:lvl1pPr>
    </p:titleStyle>
    <p:bodyStyle>
      <a:lvl1pPr marL="0" indent="0" algn="l" defTabSz="914316" rtl="0" eaLnBrk="1" latinLnBrk="0" hangingPunct="1">
        <a:spcBef>
          <a:spcPct val="20000"/>
        </a:spcBef>
        <a:buFont typeface="Arial"/>
        <a:buNone/>
        <a:defRPr sz="4799" kern="1200">
          <a:solidFill>
            <a:schemeClr val="tx2"/>
          </a:solidFill>
          <a:latin typeface="Source Sans Pro ExtraLight"/>
          <a:ea typeface="+mn-ea"/>
          <a:cs typeface="Source Sans Pro ExtraLight"/>
        </a:defRPr>
      </a:lvl1pPr>
      <a:lvl2pPr marL="914316" indent="0" algn="l" defTabSz="914316" rtl="0" eaLnBrk="1" latinLnBrk="0" hangingPunct="1">
        <a:spcBef>
          <a:spcPct val="20000"/>
        </a:spcBef>
        <a:buFont typeface="Arial"/>
        <a:buNone/>
        <a:defRPr sz="3600" kern="1200">
          <a:solidFill>
            <a:schemeClr val="tx2"/>
          </a:solidFill>
          <a:latin typeface="Source Sans Pro ExtraLight"/>
          <a:ea typeface="+mn-ea"/>
          <a:cs typeface="Source Sans Pro ExtraLight"/>
        </a:defRPr>
      </a:lvl2pPr>
      <a:lvl3pPr marL="1828633" indent="0" algn="l" defTabSz="914316" rtl="0" eaLnBrk="1" latinLnBrk="0" hangingPunct="1">
        <a:spcBef>
          <a:spcPct val="20000"/>
        </a:spcBef>
        <a:buFont typeface="Arial"/>
        <a:buNone/>
        <a:defRPr sz="3225" kern="1200">
          <a:solidFill>
            <a:schemeClr val="tx2"/>
          </a:solidFill>
          <a:latin typeface="Source Sans Pro ExtraLight"/>
          <a:ea typeface="+mn-ea"/>
          <a:cs typeface="Source Sans Pro ExtraLight"/>
        </a:defRPr>
      </a:lvl3pPr>
      <a:lvl4pPr marL="2742948"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4pPr>
      <a:lvl5pPr marL="3657265" indent="0" algn="l" defTabSz="914316" rtl="0" eaLnBrk="1" latinLnBrk="0" hangingPunct="1">
        <a:spcBef>
          <a:spcPct val="20000"/>
        </a:spcBef>
        <a:buFont typeface="Arial"/>
        <a:buNone/>
        <a:defRPr sz="2775" kern="1200">
          <a:solidFill>
            <a:schemeClr val="tx2"/>
          </a:solidFill>
          <a:latin typeface="Source Sans Pro ExtraLight"/>
          <a:ea typeface="+mn-ea"/>
          <a:cs typeface="Source Sans Pro ExtraLight"/>
        </a:defRPr>
      </a:lvl5pPr>
      <a:lvl6pPr marL="5028739" indent="-457159" algn="l" defTabSz="914316" rtl="0" eaLnBrk="1" latinLnBrk="0" hangingPunct="1">
        <a:spcBef>
          <a:spcPct val="20000"/>
        </a:spcBef>
        <a:buFont typeface="Arial"/>
        <a:buChar char="•"/>
        <a:defRPr sz="3974" kern="1200">
          <a:solidFill>
            <a:schemeClr val="tx1"/>
          </a:solidFill>
          <a:latin typeface="+mn-lt"/>
          <a:ea typeface="+mn-ea"/>
          <a:cs typeface="+mn-cs"/>
        </a:defRPr>
      </a:lvl6pPr>
      <a:lvl7pPr marL="5943054" indent="-457159" algn="l" defTabSz="914316" rtl="0" eaLnBrk="1" latinLnBrk="0" hangingPunct="1">
        <a:spcBef>
          <a:spcPct val="20000"/>
        </a:spcBef>
        <a:buFont typeface="Arial"/>
        <a:buChar char="•"/>
        <a:defRPr sz="3974" kern="1200">
          <a:solidFill>
            <a:schemeClr val="tx1"/>
          </a:solidFill>
          <a:latin typeface="+mn-lt"/>
          <a:ea typeface="+mn-ea"/>
          <a:cs typeface="+mn-cs"/>
        </a:defRPr>
      </a:lvl7pPr>
      <a:lvl8pPr marL="6857371" indent="-457159" algn="l" defTabSz="914316" rtl="0" eaLnBrk="1" latinLnBrk="0" hangingPunct="1">
        <a:spcBef>
          <a:spcPct val="20000"/>
        </a:spcBef>
        <a:buFont typeface="Arial"/>
        <a:buChar char="•"/>
        <a:defRPr sz="3974" kern="1200">
          <a:solidFill>
            <a:schemeClr val="tx1"/>
          </a:solidFill>
          <a:latin typeface="+mn-lt"/>
          <a:ea typeface="+mn-ea"/>
          <a:cs typeface="+mn-cs"/>
        </a:defRPr>
      </a:lvl8pPr>
      <a:lvl9pPr marL="7771687" indent="-457159" algn="l" defTabSz="914316" rtl="0" eaLnBrk="1" latinLnBrk="0" hangingPunct="1">
        <a:spcBef>
          <a:spcPct val="20000"/>
        </a:spcBef>
        <a:buFont typeface="Arial"/>
        <a:buChar char="•"/>
        <a:defRPr sz="3974" kern="1200">
          <a:solidFill>
            <a:schemeClr val="tx1"/>
          </a:solidFill>
          <a:latin typeface="+mn-lt"/>
          <a:ea typeface="+mn-ea"/>
          <a:cs typeface="+mn-cs"/>
        </a:defRPr>
      </a:lvl9pPr>
    </p:bodyStyle>
    <p:otherStyle>
      <a:defPPr>
        <a:defRPr lang="en-US"/>
      </a:defPPr>
      <a:lvl1pPr marL="0" algn="l" defTabSz="914316" rtl="0" eaLnBrk="1" latinLnBrk="0" hangingPunct="1">
        <a:defRPr sz="3600" kern="1200">
          <a:solidFill>
            <a:schemeClr val="tx1"/>
          </a:solidFill>
          <a:latin typeface="+mn-lt"/>
          <a:ea typeface="+mn-ea"/>
          <a:cs typeface="+mn-cs"/>
        </a:defRPr>
      </a:lvl1pPr>
      <a:lvl2pPr marL="914316" algn="l" defTabSz="914316" rtl="0" eaLnBrk="1" latinLnBrk="0" hangingPunct="1">
        <a:defRPr sz="3600" kern="1200">
          <a:solidFill>
            <a:schemeClr val="tx1"/>
          </a:solidFill>
          <a:latin typeface="+mn-lt"/>
          <a:ea typeface="+mn-ea"/>
          <a:cs typeface="+mn-cs"/>
        </a:defRPr>
      </a:lvl2pPr>
      <a:lvl3pPr marL="1828633" algn="l" defTabSz="914316" rtl="0" eaLnBrk="1" latinLnBrk="0" hangingPunct="1">
        <a:defRPr sz="3600" kern="1200">
          <a:solidFill>
            <a:schemeClr val="tx1"/>
          </a:solidFill>
          <a:latin typeface="+mn-lt"/>
          <a:ea typeface="+mn-ea"/>
          <a:cs typeface="+mn-cs"/>
        </a:defRPr>
      </a:lvl3pPr>
      <a:lvl4pPr marL="2742948" algn="l" defTabSz="914316" rtl="0" eaLnBrk="1" latinLnBrk="0" hangingPunct="1">
        <a:defRPr sz="3600" kern="1200">
          <a:solidFill>
            <a:schemeClr val="tx1"/>
          </a:solidFill>
          <a:latin typeface="+mn-lt"/>
          <a:ea typeface="+mn-ea"/>
          <a:cs typeface="+mn-cs"/>
        </a:defRPr>
      </a:lvl4pPr>
      <a:lvl5pPr marL="3657265" algn="l" defTabSz="914316" rtl="0" eaLnBrk="1" latinLnBrk="0" hangingPunct="1">
        <a:defRPr sz="3600" kern="1200">
          <a:solidFill>
            <a:schemeClr val="tx1"/>
          </a:solidFill>
          <a:latin typeface="+mn-lt"/>
          <a:ea typeface="+mn-ea"/>
          <a:cs typeface="+mn-cs"/>
        </a:defRPr>
      </a:lvl5pPr>
      <a:lvl6pPr marL="4571581" algn="l" defTabSz="914316" rtl="0" eaLnBrk="1" latinLnBrk="0" hangingPunct="1">
        <a:defRPr sz="3600" kern="1200">
          <a:solidFill>
            <a:schemeClr val="tx1"/>
          </a:solidFill>
          <a:latin typeface="+mn-lt"/>
          <a:ea typeface="+mn-ea"/>
          <a:cs typeface="+mn-cs"/>
        </a:defRPr>
      </a:lvl6pPr>
      <a:lvl7pPr marL="5485897" algn="l" defTabSz="914316" rtl="0" eaLnBrk="1" latinLnBrk="0" hangingPunct="1">
        <a:defRPr sz="3600" kern="1200">
          <a:solidFill>
            <a:schemeClr val="tx1"/>
          </a:solidFill>
          <a:latin typeface="+mn-lt"/>
          <a:ea typeface="+mn-ea"/>
          <a:cs typeface="+mn-cs"/>
        </a:defRPr>
      </a:lvl7pPr>
      <a:lvl8pPr marL="6400214" algn="l" defTabSz="914316" rtl="0" eaLnBrk="1" latinLnBrk="0" hangingPunct="1">
        <a:defRPr sz="3600" kern="1200">
          <a:solidFill>
            <a:schemeClr val="tx1"/>
          </a:solidFill>
          <a:latin typeface="+mn-lt"/>
          <a:ea typeface="+mn-ea"/>
          <a:cs typeface="+mn-cs"/>
        </a:defRPr>
      </a:lvl8pPr>
      <a:lvl9pPr marL="7314530" algn="l" defTabSz="914316"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9.jp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9.xml"/><Relationship Id="rId5" Type="http://schemas.openxmlformats.org/officeDocument/2006/relationships/image" Target="../media/image38.jpg"/><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6.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9.xml"/><Relationship Id="rId4" Type="http://schemas.openxmlformats.org/officeDocument/2006/relationships/image" Target="../media/image54.jpe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5.jpeg"/><Relationship Id="rId1" Type="http://schemas.openxmlformats.org/officeDocument/2006/relationships/slideLayout" Target="../slideLayouts/slideLayout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9.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white">
          <a:xfrm>
            <a:off x="0" y="8839200"/>
            <a:ext cx="182880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eaLnBrk="1" hangingPunct="1">
              <a:defRPr/>
            </a:pPr>
            <a:r>
              <a:rPr lang="en-US" sz="4800" kern="0">
                <a:solidFill>
                  <a:srgbClr val="FF0000"/>
                </a:solidFill>
              </a:rPr>
              <a:t>MARXIST – LENINIST POLITICAL ECONOMICS</a:t>
            </a:r>
          </a:p>
        </p:txBody>
      </p:sp>
      <p:sp>
        <p:nvSpPr>
          <p:cNvPr id="9" name="Rectangle 3"/>
          <p:cNvSpPr txBox="1">
            <a:spLocks noChangeArrowheads="1"/>
          </p:cNvSpPr>
          <p:nvPr/>
        </p:nvSpPr>
        <p:spPr bwMode="auto">
          <a:xfrm>
            <a:off x="514350" y="10210800"/>
            <a:ext cx="176784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eaLnBrk="1" hangingPunct="1">
              <a:buNone/>
              <a:defRPr/>
            </a:pPr>
            <a:r>
              <a:rPr lang="en-US" altLang="en-US" sz="5600" b="1" kern="0" dirty="0"/>
              <a:t>CHƯƠNG 4. CẠNH TRANH VÀ ĐỘC QUYỀN TRONG NỀN KINH TẾ </a:t>
            </a:r>
            <a:r>
              <a:rPr lang="en-US" altLang="en-US" sz="5600" b="1" kern="0"/>
              <a:t>THỊ TRƯỜNG</a:t>
            </a:r>
          </a:p>
          <a:p>
            <a:pPr marL="0" indent="0" algn="ctr" eaLnBrk="1" hangingPunct="1">
              <a:buNone/>
              <a:defRPr/>
            </a:pPr>
            <a:r>
              <a:rPr lang="en-US" altLang="en-US" sz="5600" b="1" kern="0"/>
              <a:t>TS.GVC. NGUYỄN QUỐC TOÀN</a:t>
            </a:r>
            <a:endParaRPr lang="en-US" altLang="en-US" sz="5600" b="1" kern="0" dirty="0"/>
          </a:p>
        </p:txBody>
      </p:sp>
      <p:pic>
        <p:nvPicPr>
          <p:cNvPr id="410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351" y="2590800"/>
            <a:ext cx="512445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90800"/>
            <a:ext cx="533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3"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2590800"/>
            <a:ext cx="54864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4" name="Rectangle 7"/>
          <p:cNvSpPr>
            <a:spLocks noChangeArrowheads="1"/>
          </p:cNvSpPr>
          <p:nvPr/>
        </p:nvSpPr>
        <p:spPr bwMode="auto">
          <a:xfrm>
            <a:off x="2743200" y="384177"/>
            <a:ext cx="13252923"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7200" b="1">
                <a:solidFill>
                  <a:srgbClr val="FF0000"/>
                </a:solidFill>
                <a:latin typeface="SVN-Transformer" pitchFamily="2" charset="0"/>
                <a:cs typeface="Times New Roman" panose="02020603050405020304" pitchFamily="18" charset="0"/>
              </a:rPr>
              <a:t>TRƯỜNG ĐH BÁCH KHOA TP. HCM</a:t>
            </a:r>
            <a:endParaRPr lang="en-US" altLang="en-US" sz="7200">
              <a:solidFill>
                <a:srgbClr val="FF0000"/>
              </a:solidFill>
              <a:latin typeface="SVN-Transformer" pitchFamily="2" charset="0"/>
            </a:endParaRPr>
          </a:p>
        </p:txBody>
      </p:sp>
    </p:spTree>
    <p:extLst>
      <p:ext uri="{BB962C8B-B14F-4D97-AF65-F5344CB8AC3E}">
        <p14:creationId xmlns:p14="http://schemas.microsoft.com/office/powerpoint/2010/main" val="1341781906"/>
      </p:ext>
    </p:extLst>
  </p:cSld>
  <p:clrMapOvr>
    <a:masterClrMapping/>
  </p:clrMapOvr>
  <p:transition spd="slow">
    <p:check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8"/>
          <p:cNvSpPr>
            <a:spLocks noChangeArrowheads="1"/>
          </p:cNvSpPr>
          <p:nvPr/>
        </p:nvSpPr>
        <p:spPr bwMode="gray">
          <a:xfrm>
            <a:off x="1163630" y="3270250"/>
            <a:ext cx="8095410" cy="844550"/>
          </a:xfrm>
          <a:prstGeom prst="rect">
            <a:avLst/>
          </a:prstGeom>
          <a:gradFill rotWithShape="1">
            <a:gsLst>
              <a:gs pos="0">
                <a:srgbClr val="93A719">
                  <a:alpha val="80000"/>
                </a:srgbClr>
              </a:gs>
              <a:gs pos="50000">
                <a:srgbClr val="93A719">
                  <a:gamma/>
                  <a:shade val="89020"/>
                  <a:invGamma/>
                </a:srgbClr>
              </a:gs>
              <a:gs pos="100000">
                <a:srgbClr val="93A719">
                  <a:alpha val="80000"/>
                </a:srgbClr>
              </a:gs>
            </a:gsLst>
            <a:lin ang="0" scaled="1"/>
          </a:gradFill>
          <a:ln>
            <a:noFill/>
          </a:ln>
          <a:effectLst/>
        </p:spPr>
        <p:txBody>
          <a:bodyPr wrap="none" anchor="ctr"/>
          <a:lstStyle/>
          <a:p>
            <a:pPr algn="ctr">
              <a:defRPr/>
            </a:pPr>
            <a:r>
              <a:rPr lang="en-US" sz="4400" b="1" kern="0">
                <a:solidFill>
                  <a:srgbClr val="002060"/>
                </a:solidFill>
              </a:rPr>
              <a:t>NHỮNG TÁC ĐỘNG TIÊU CỰC</a:t>
            </a:r>
          </a:p>
        </p:txBody>
      </p:sp>
      <p:sp>
        <p:nvSpPr>
          <p:cNvPr id="5" name="Title 2"/>
          <p:cNvSpPr>
            <a:spLocks noGrp="1"/>
          </p:cNvSpPr>
          <p:nvPr>
            <p:ph type="title"/>
          </p:nvPr>
        </p:nvSpPr>
        <p:spPr>
          <a:xfrm>
            <a:off x="1982680" y="1647866"/>
            <a:ext cx="14552720" cy="942934"/>
          </a:xfrm>
        </p:spPr>
        <p:txBody>
          <a:bodyPr>
            <a:noAutofit/>
          </a:bodyPr>
          <a:lstStyle/>
          <a:p>
            <a:pPr>
              <a:defRPr/>
            </a:pPr>
            <a:r>
              <a:rPr lang="en-US" sz="4800" b="1" kern="0">
                <a:solidFill>
                  <a:srgbClr val="002060"/>
                </a:solidFill>
                <a:latin typeface="Arial" panose="020B0604020202020204" pitchFamily="34" charset="0"/>
                <a:cs typeface="Arial" panose="020B0604020202020204" pitchFamily="34" charset="0"/>
              </a:rPr>
              <a:t>TÁC ĐỘNG CỦA ĐỘC QUYỀN ĐỐI VỚI KINH TẾ</a:t>
            </a:r>
          </a:p>
        </p:txBody>
      </p:sp>
      <p:graphicFrame>
        <p:nvGraphicFramePr>
          <p:cNvPr id="4" name="Diagram 3"/>
          <p:cNvGraphicFramePr/>
          <p:nvPr>
            <p:extLst>
              <p:ext uri="{D42A27DB-BD31-4B8C-83A1-F6EECF244321}">
                <p14:modId xmlns:p14="http://schemas.microsoft.com/office/powerpoint/2010/main" val="3244111882"/>
              </p:ext>
            </p:extLst>
          </p:nvPr>
        </p:nvGraphicFramePr>
        <p:xfrm>
          <a:off x="1163630" y="4419600"/>
          <a:ext cx="1582897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717638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p:cNvSpPr>
            <a:spLocks noGrp="1"/>
          </p:cNvSpPr>
          <p:nvPr>
            <p:ph type="title"/>
          </p:nvPr>
        </p:nvSpPr>
        <p:spPr>
          <a:xfrm>
            <a:off x="762000" y="1495466"/>
            <a:ext cx="16762520" cy="942934"/>
          </a:xfrm>
        </p:spPr>
        <p:txBody>
          <a:bodyPr>
            <a:noAutofit/>
          </a:bodyPr>
          <a:lstStyle/>
          <a:p>
            <a:pPr>
              <a:defRPr/>
            </a:pPr>
            <a:r>
              <a:rPr lang="en-US" sz="4800" b="1" kern="0">
                <a:latin typeface="Arial" panose="020B0604020202020204" pitchFamily="34" charset="0"/>
                <a:cs typeface="Arial" panose="020B0604020202020204" pitchFamily="34" charset="0"/>
              </a:rPr>
              <a:t>ĐẶC ĐIỂM KINH TẾ CƠ BẢN CỦA CNTBĐQ</a:t>
            </a:r>
          </a:p>
        </p:txBody>
      </p:sp>
      <p:sp>
        <p:nvSpPr>
          <p:cNvPr id="5" name="Text Box 24"/>
          <p:cNvSpPr txBox="1">
            <a:spLocks noChangeArrowheads="1"/>
          </p:cNvSpPr>
          <p:nvPr/>
        </p:nvSpPr>
        <p:spPr bwMode="black">
          <a:xfrm>
            <a:off x="1371600" y="3962400"/>
            <a:ext cx="15544800" cy="7571303"/>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742950" indent="-742950" algn="just" eaLnBrk="1" hangingPunct="1">
              <a:spcBef>
                <a:spcPct val="50000"/>
              </a:spcBef>
              <a:buFont typeface="Wingdings" charset="2"/>
              <a:buChar char="§"/>
              <a:defRPr/>
            </a:pPr>
            <a:r>
              <a:rPr lang="vi-VN" sz="5400" b="1" kern="0">
                <a:solidFill>
                  <a:schemeClr val="accent1"/>
                </a:solidFill>
              </a:rPr>
              <a:t>Tập trung sx và các tổ chức độc quyền</a:t>
            </a:r>
          </a:p>
          <a:p>
            <a:pPr marL="742950" indent="-742950" algn="just" eaLnBrk="1" hangingPunct="1">
              <a:spcBef>
                <a:spcPct val="50000"/>
              </a:spcBef>
              <a:buFont typeface="Wingdings" charset="2"/>
              <a:buChar char="§"/>
              <a:defRPr/>
            </a:pPr>
            <a:r>
              <a:rPr lang="vi-VN" sz="5400" b="1" kern="0">
                <a:solidFill>
                  <a:schemeClr val="accent1"/>
                </a:solidFill>
              </a:rPr>
              <a:t>Tư bản tài chính</a:t>
            </a:r>
          </a:p>
          <a:p>
            <a:pPr marL="742950" indent="-742950" algn="just" eaLnBrk="1" hangingPunct="1">
              <a:spcBef>
                <a:spcPct val="50000"/>
              </a:spcBef>
              <a:buFont typeface="Wingdings" charset="2"/>
              <a:buChar char="§"/>
              <a:defRPr/>
            </a:pPr>
            <a:r>
              <a:rPr lang="vi-VN" sz="5400" b="1" kern="0">
                <a:solidFill>
                  <a:schemeClr val="accent1"/>
                </a:solidFill>
              </a:rPr>
              <a:t>Xuất khẩu tư bản</a:t>
            </a:r>
          </a:p>
          <a:p>
            <a:pPr marL="742950" indent="-742950" algn="just" eaLnBrk="1" hangingPunct="1">
              <a:spcBef>
                <a:spcPct val="50000"/>
              </a:spcBef>
              <a:buFont typeface="Wingdings" charset="2"/>
              <a:buChar char="§"/>
              <a:defRPr/>
            </a:pPr>
            <a:r>
              <a:rPr lang="vi-VN" sz="5400" b="1" kern="0">
                <a:solidFill>
                  <a:schemeClr val="accent1"/>
                </a:solidFill>
              </a:rPr>
              <a:t>Sự phân chia thế giới về kinh tế giữa các tổ chức độc quyền</a:t>
            </a:r>
          </a:p>
          <a:p>
            <a:pPr marL="742950" indent="-742950" algn="just" eaLnBrk="1" hangingPunct="1">
              <a:spcBef>
                <a:spcPct val="50000"/>
              </a:spcBef>
              <a:buFont typeface="Wingdings" charset="2"/>
              <a:buChar char="§"/>
              <a:defRPr/>
            </a:pPr>
            <a:r>
              <a:rPr lang="vi-VN" sz="5400" b="1" kern="0">
                <a:solidFill>
                  <a:schemeClr val="accent1"/>
                </a:solidFill>
              </a:rPr>
              <a:t>Sự phân chia thế giới về lãnh thổ giữa các cường quốc đế quốc</a:t>
            </a:r>
          </a:p>
        </p:txBody>
      </p:sp>
    </p:spTree>
    <p:extLst>
      <p:ext uri="{BB962C8B-B14F-4D97-AF65-F5344CB8AC3E}">
        <p14:creationId xmlns:p14="http://schemas.microsoft.com/office/powerpoint/2010/main" val="203785037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down)">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down)">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745pxIntegrationinEnglishsvg_4d7d2.png"/>
          <p:cNvPicPr>
            <a:picLocks noChangeAspect="1"/>
          </p:cNvPicPr>
          <p:nvPr/>
        </p:nvPicPr>
        <p:blipFill>
          <a:blip r:embed="rId2"/>
          <a:stretch>
            <a:fillRect/>
          </a:stretch>
        </p:blipFill>
        <p:spPr>
          <a:xfrm>
            <a:off x="7798953" y="5457519"/>
            <a:ext cx="9526330" cy="6247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 Box 24"/>
          <p:cNvSpPr txBox="1">
            <a:spLocks noChangeArrowheads="1"/>
          </p:cNvSpPr>
          <p:nvPr/>
        </p:nvSpPr>
        <p:spPr bwMode="black">
          <a:xfrm>
            <a:off x="1235592" y="5457519"/>
            <a:ext cx="5791200" cy="6247864"/>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vi-VN" sz="4000" b="1" kern="0">
                <a:solidFill>
                  <a:schemeClr val="accent1"/>
                </a:solidFill>
              </a:rPr>
              <a:t>Tổ chức liên minh giữa các nhà tư bản lớn, tập trung</a:t>
            </a:r>
            <a:r>
              <a:rPr lang="en-US" sz="4000" b="1" kern="0">
                <a:solidFill>
                  <a:schemeClr val="accent1"/>
                </a:solidFill>
              </a:rPr>
              <a:t> </a:t>
            </a:r>
            <a:r>
              <a:rPr lang="vi-VN" sz="4000" b="1" kern="0">
                <a:solidFill>
                  <a:schemeClr val="accent1"/>
                </a:solidFill>
              </a:rPr>
              <a:t>vào trong tay phần lớn việc sản xuất và tiêu thụ một số loại hàng hoá, có khả năng</a:t>
            </a:r>
            <a:r>
              <a:rPr lang="en-US" sz="4000" b="1" kern="0">
                <a:solidFill>
                  <a:schemeClr val="accent1"/>
                </a:solidFill>
              </a:rPr>
              <a:t> </a:t>
            </a:r>
            <a:r>
              <a:rPr lang="vi-VN" sz="4000" b="1" kern="0">
                <a:solidFill>
                  <a:schemeClr val="accent1"/>
                </a:solidFill>
              </a:rPr>
              <a:t>định ra giá cả độc quyền, nhằm thu lợi nhuận độc quyền cao.</a:t>
            </a:r>
            <a:endParaRPr lang="en-US" sz="4000" b="1" kern="0">
              <a:solidFill>
                <a:schemeClr val="accent1"/>
              </a:solidFill>
            </a:endParaRPr>
          </a:p>
        </p:txBody>
      </p:sp>
      <p:sp>
        <p:nvSpPr>
          <p:cNvPr id="11" name="Title 2"/>
          <p:cNvSpPr>
            <a:spLocks noGrp="1"/>
          </p:cNvSpPr>
          <p:nvPr>
            <p:ph type="title"/>
          </p:nvPr>
        </p:nvSpPr>
        <p:spPr>
          <a:xfrm>
            <a:off x="762000" y="1156575"/>
            <a:ext cx="16762520" cy="942934"/>
          </a:xfrm>
        </p:spPr>
        <p:txBody>
          <a:bodyPr>
            <a:noAutofit/>
          </a:bodyPr>
          <a:lstStyle/>
          <a:p>
            <a:r>
              <a:rPr lang="en-US" sz="4800" b="1" kern="0" dirty="0">
                <a:latin typeface="Arial" panose="020B0604020202020204" pitchFamily="34" charset="0"/>
                <a:cs typeface="Arial" panose="020B0604020202020204" pitchFamily="34" charset="0"/>
              </a:rPr>
              <a:t>TẬP TRUNG SẢN XUẤT VÀ CÁC TỔ CHỨC ĐỘC QUYỀN</a:t>
            </a:r>
            <a:endParaRPr lang="en-US" sz="4800" b="1" dirty="0">
              <a:latin typeface="Arial" panose="020B0604020202020204" pitchFamily="34" charset="0"/>
              <a:ea typeface="Verdana" pitchFamily="34" charset="0"/>
              <a:cs typeface="Arial" panose="020B0604020202020204" pitchFamily="34" charset="0"/>
            </a:endParaRPr>
          </a:p>
        </p:txBody>
      </p:sp>
      <p:sp>
        <p:nvSpPr>
          <p:cNvPr id="5" name="AutoShape 7"/>
          <p:cNvSpPr>
            <a:spLocks noChangeArrowheads="1"/>
          </p:cNvSpPr>
          <p:nvPr/>
        </p:nvSpPr>
        <p:spPr bwMode="gray">
          <a:xfrm>
            <a:off x="1312944" y="2746993"/>
            <a:ext cx="13622255" cy="841374"/>
          </a:xfrm>
          <a:prstGeom prst="roundRect">
            <a:avLst>
              <a:gd name="adj" fmla="val 50000"/>
            </a:avLst>
          </a:prstGeom>
          <a:gradFill rotWithShape="1">
            <a:gsLst>
              <a:gs pos="0">
                <a:schemeClr val="folHlink"/>
              </a:gs>
              <a:gs pos="100000">
                <a:schemeClr val="folHlink">
                  <a:gamma/>
                  <a:shade val="46275"/>
                  <a:invGamma/>
                </a:schemeClr>
              </a:gs>
            </a:gsLst>
            <a:lin ang="0" scaled="1"/>
          </a:gra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a:defRPr/>
            </a:pPr>
            <a:r>
              <a:rPr lang="en-US" sz="4000" b="1">
                <a:solidFill>
                  <a:srgbClr val="FFFFFF"/>
                </a:solidFill>
                <a:effectLst>
                  <a:outerShdw blurRad="38100" dist="38100" dir="2700000" algn="tl">
                    <a:srgbClr val="000000"/>
                  </a:outerShdw>
                </a:effectLst>
                <a:latin typeface="Arial" charset="0"/>
              </a:rPr>
              <a:t>TỔ CHỨC ĐỘC QUYỀN – CÁC HÌNH THỨC LIÊN MINH</a:t>
            </a:r>
          </a:p>
        </p:txBody>
      </p:sp>
    </p:spTree>
    <p:extLst>
      <p:ext uri="{BB962C8B-B14F-4D97-AF65-F5344CB8AC3E}">
        <p14:creationId xmlns:p14="http://schemas.microsoft.com/office/powerpoint/2010/main" val="355701462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485094970"/>
              </p:ext>
            </p:extLst>
          </p:nvPr>
        </p:nvGraphicFramePr>
        <p:xfrm>
          <a:off x="852548" y="4340328"/>
          <a:ext cx="16782744" cy="8569433"/>
        </p:xfrm>
        <a:graphic>
          <a:graphicData uri="http://schemas.openxmlformats.org/drawingml/2006/table">
            <a:tbl>
              <a:tblPr firstRow="1" bandRow="1">
                <a:tableStyleId>{5C22544A-7EE6-4342-B048-85BDC9FD1C3A}</a:tableStyleId>
              </a:tblPr>
              <a:tblGrid>
                <a:gridCol w="3135218">
                  <a:extLst>
                    <a:ext uri="{9D8B030D-6E8A-4147-A177-3AD203B41FA5}">
                      <a16:colId xmlns:a16="http://schemas.microsoft.com/office/drawing/2014/main" val="20000"/>
                    </a:ext>
                  </a:extLst>
                </a:gridCol>
                <a:gridCol w="5642264">
                  <a:extLst>
                    <a:ext uri="{9D8B030D-6E8A-4147-A177-3AD203B41FA5}">
                      <a16:colId xmlns:a16="http://schemas.microsoft.com/office/drawing/2014/main" val="20002"/>
                    </a:ext>
                  </a:extLst>
                </a:gridCol>
                <a:gridCol w="3400170">
                  <a:extLst>
                    <a:ext uri="{9D8B030D-6E8A-4147-A177-3AD203B41FA5}">
                      <a16:colId xmlns:a16="http://schemas.microsoft.com/office/drawing/2014/main" val="20003"/>
                    </a:ext>
                  </a:extLst>
                </a:gridCol>
                <a:gridCol w="2434990">
                  <a:extLst>
                    <a:ext uri="{9D8B030D-6E8A-4147-A177-3AD203B41FA5}">
                      <a16:colId xmlns:a16="http://schemas.microsoft.com/office/drawing/2014/main" val="20004"/>
                    </a:ext>
                  </a:extLst>
                </a:gridCol>
                <a:gridCol w="2170102">
                  <a:extLst>
                    <a:ext uri="{9D8B030D-6E8A-4147-A177-3AD203B41FA5}">
                      <a16:colId xmlns:a16="http://schemas.microsoft.com/office/drawing/2014/main" val="20005"/>
                    </a:ext>
                  </a:extLst>
                </a:gridCol>
              </a:tblGrid>
              <a:tr h="1437113">
                <a:tc>
                  <a:txBody>
                    <a:bodyPr/>
                    <a:lstStyle/>
                    <a:p>
                      <a:pPr algn="ctr"/>
                      <a:r>
                        <a:rPr lang="en-US" sz="3600">
                          <a:solidFill>
                            <a:schemeClr val="accent1"/>
                          </a:solidFill>
                        </a:rPr>
                        <a:t>Hình</a:t>
                      </a:r>
                      <a:r>
                        <a:rPr lang="en-US" sz="3600" baseline="0">
                          <a:solidFill>
                            <a:schemeClr val="accent1"/>
                          </a:solidFill>
                        </a:rPr>
                        <a:t> thức</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Nội dung thỏa</a:t>
                      </a:r>
                      <a:r>
                        <a:rPr lang="en-US" sz="3600" baseline="0">
                          <a:solidFill>
                            <a:schemeClr val="accent1"/>
                          </a:solidFill>
                        </a:rPr>
                        <a:t> thuận</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Lĩnh</a:t>
                      </a:r>
                      <a:r>
                        <a:rPr lang="en-US" sz="3600" baseline="0">
                          <a:solidFill>
                            <a:schemeClr val="accent1"/>
                          </a:solidFill>
                        </a:rPr>
                        <a:t> vực </a:t>
                      </a:r>
                    </a:p>
                    <a:p>
                      <a:pPr algn="ctr"/>
                      <a:r>
                        <a:rPr lang="en-US" sz="3600" baseline="0">
                          <a:solidFill>
                            <a:schemeClr val="accent1"/>
                          </a:solidFill>
                        </a:rPr>
                        <a:t>độc lập</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Dạng </a:t>
                      </a:r>
                    </a:p>
                    <a:p>
                      <a:pPr algn="ctr"/>
                      <a:r>
                        <a:rPr lang="en-US" sz="3600">
                          <a:solidFill>
                            <a:schemeClr val="accent1"/>
                          </a:solidFill>
                        </a:rPr>
                        <a:t>điều</a:t>
                      </a:r>
                      <a:r>
                        <a:rPr lang="en-US" sz="3600" baseline="0">
                          <a:solidFill>
                            <a:schemeClr val="accent1"/>
                          </a:solidFill>
                        </a:rPr>
                        <a:t> phối</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Ví</a:t>
                      </a:r>
                      <a:r>
                        <a:rPr lang="en-US" sz="3600" baseline="0">
                          <a:solidFill>
                            <a:schemeClr val="accent1"/>
                          </a:solidFill>
                        </a:rPr>
                        <a:t> dụ</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15986">
                <a:tc>
                  <a:txBody>
                    <a:bodyPr/>
                    <a:lstStyle/>
                    <a:p>
                      <a:r>
                        <a:rPr lang="en-US" sz="3600" b="1">
                          <a:solidFill>
                            <a:schemeClr val="accent1"/>
                          </a:solidFill>
                        </a:rPr>
                        <a:t>Cartel (Đức)</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Sản xuất</a:t>
                      </a:r>
                      <a:r>
                        <a:rPr lang="en-US" sz="3600" baseline="0">
                          <a:solidFill>
                            <a:schemeClr val="accent1"/>
                          </a:solidFill>
                        </a:rPr>
                        <a:t> cùng loại hàng hóa, phân chia thị trường tiêu thụ (sản lượng, thị phần, giá cả)</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Sản xuất,</a:t>
                      </a:r>
                      <a:r>
                        <a:rPr lang="en-US" sz="3600" baseline="0">
                          <a:solidFill>
                            <a:schemeClr val="accent1"/>
                          </a:solidFill>
                        </a:rPr>
                        <a:t> thương nghiệp và luật pháp</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Hiệp</a:t>
                      </a:r>
                      <a:r>
                        <a:rPr lang="en-US" sz="3600" baseline="0">
                          <a:solidFill>
                            <a:schemeClr val="accent1"/>
                          </a:solidFill>
                        </a:rPr>
                        <a:t> nghị</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OPEC</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15986">
                <a:tc>
                  <a:txBody>
                    <a:bodyPr/>
                    <a:lstStyle/>
                    <a:p>
                      <a:r>
                        <a:rPr lang="en-US" sz="3600" b="1">
                          <a:solidFill>
                            <a:schemeClr val="accent1"/>
                          </a:solidFill>
                        </a:rPr>
                        <a:t>Syndicate (Pháp)</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Sản xuất</a:t>
                      </a:r>
                      <a:r>
                        <a:rPr lang="en-US" sz="3600" baseline="0">
                          <a:solidFill>
                            <a:schemeClr val="accent1"/>
                          </a:solidFill>
                        </a:rPr>
                        <a:t> cùng loại hàng hóa, thống nhất tiêu thụ hàng hóa và mua sắm nguyên liệu</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Sản xuất</a:t>
                      </a:r>
                      <a:r>
                        <a:rPr lang="en-US" sz="3600" baseline="0">
                          <a:solidFill>
                            <a:schemeClr val="accent1"/>
                          </a:solidFill>
                        </a:rPr>
                        <a:t> và luật pháp</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Ban quản</a:t>
                      </a:r>
                      <a:r>
                        <a:rPr lang="en-US" sz="3600" baseline="0">
                          <a:solidFill>
                            <a:schemeClr val="accent1"/>
                          </a:solidFill>
                        </a:rPr>
                        <a:t> trị chung</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BBC Radio International</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15986">
                <a:tc>
                  <a:txBody>
                    <a:bodyPr/>
                    <a:lstStyle/>
                    <a:p>
                      <a:r>
                        <a:rPr lang="en-US" sz="3600" b="1">
                          <a:solidFill>
                            <a:schemeClr val="accent1"/>
                          </a:solidFill>
                        </a:rPr>
                        <a:t>Trust (Mỹ)</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Có</a:t>
                      </a:r>
                      <a:r>
                        <a:rPr lang="en-US" sz="3600" baseline="0">
                          <a:solidFill>
                            <a:schemeClr val="accent1"/>
                          </a:solidFill>
                        </a:rPr>
                        <a:t> mối liên hệ mật thiết về sản xuất với cơ cấu Hội đồng quản trị, cổ đông – cổ phần – cổ tức</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HĐQT</a:t>
                      </a:r>
                      <a:r>
                        <a:rPr lang="en-US" sz="3600" baseline="0">
                          <a:solidFill>
                            <a:schemeClr val="accent1"/>
                          </a:solidFill>
                        </a:rPr>
                        <a:t> thống nhất chi phối toàn bộ</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Hội đồng</a:t>
                      </a:r>
                      <a:r>
                        <a:rPr lang="en-US" sz="3600" baseline="0">
                          <a:solidFill>
                            <a:schemeClr val="accent1"/>
                          </a:solidFill>
                        </a:rPr>
                        <a:t> quản trị</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Standard Oil Trust</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2" name="Title 2"/>
          <p:cNvSpPr>
            <a:spLocks noGrp="1"/>
          </p:cNvSpPr>
          <p:nvPr>
            <p:ph type="title"/>
          </p:nvPr>
        </p:nvSpPr>
        <p:spPr>
          <a:xfrm>
            <a:off x="762000" y="1156575"/>
            <a:ext cx="16762520" cy="942934"/>
          </a:xfrm>
        </p:spPr>
        <p:txBody>
          <a:bodyPr>
            <a:noAutofit/>
          </a:bodyPr>
          <a:lstStyle/>
          <a:p>
            <a:r>
              <a:rPr lang="en-US" sz="4800" b="1" kern="0">
                <a:latin typeface="Arial" panose="020B0604020202020204" pitchFamily="34" charset="0"/>
                <a:cs typeface="Arial" panose="020B0604020202020204" pitchFamily="34" charset="0"/>
              </a:rPr>
              <a:t>TẬP TRUNG SẢN XUẤT VÀ CÁC TỔ CHỨC ĐỘC QUYỀN</a:t>
            </a:r>
            <a:endParaRPr lang="en-US" sz="4800" b="1" dirty="0">
              <a:latin typeface="Arial" panose="020B0604020202020204" pitchFamily="34" charset="0"/>
              <a:ea typeface="Verdana" pitchFamily="34" charset="0"/>
              <a:cs typeface="Arial" panose="020B0604020202020204" pitchFamily="34" charset="0"/>
            </a:endParaRPr>
          </a:p>
        </p:txBody>
      </p:sp>
      <p:sp>
        <p:nvSpPr>
          <p:cNvPr id="13" name="Rectangle 48"/>
          <p:cNvSpPr>
            <a:spLocks noChangeArrowheads="1"/>
          </p:cNvSpPr>
          <p:nvPr/>
        </p:nvSpPr>
        <p:spPr bwMode="gray">
          <a:xfrm>
            <a:off x="836556" y="2819400"/>
            <a:ext cx="7926443" cy="844550"/>
          </a:xfrm>
          <a:prstGeom prst="rect">
            <a:avLst/>
          </a:prstGeom>
          <a:gradFill rotWithShape="1">
            <a:gsLst>
              <a:gs pos="0">
                <a:srgbClr val="93A719">
                  <a:alpha val="80000"/>
                </a:srgbClr>
              </a:gs>
              <a:gs pos="50000">
                <a:srgbClr val="93A719">
                  <a:gamma/>
                  <a:shade val="89020"/>
                  <a:invGamma/>
                </a:srgbClr>
              </a:gs>
              <a:gs pos="100000">
                <a:srgbClr val="93A719">
                  <a:alpha val="80000"/>
                </a:srgbClr>
              </a:gs>
            </a:gsLst>
            <a:lin ang="0" scaled="1"/>
          </a:gradFill>
          <a:ln>
            <a:noFill/>
          </a:ln>
          <a:effectLst/>
        </p:spPr>
        <p:txBody>
          <a:bodyPr wrap="none" anchor="ctr"/>
          <a:lstStyle/>
          <a:p>
            <a:pPr algn="ctr">
              <a:defRPr/>
            </a:pPr>
            <a:r>
              <a:rPr lang="en-US" sz="4400" b="1" kern="0">
                <a:solidFill>
                  <a:schemeClr val="accent1"/>
                </a:solidFill>
              </a:rPr>
              <a:t>CÁC HÌNH THỨC LIÊN KẾT NGANG</a:t>
            </a:r>
          </a:p>
        </p:txBody>
      </p:sp>
    </p:spTree>
    <p:extLst>
      <p:ext uri="{BB962C8B-B14F-4D97-AF65-F5344CB8AC3E}">
        <p14:creationId xmlns:p14="http://schemas.microsoft.com/office/powerpoint/2010/main" val="1425599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575352658"/>
              </p:ext>
            </p:extLst>
          </p:nvPr>
        </p:nvGraphicFramePr>
        <p:xfrm>
          <a:off x="836556" y="4155375"/>
          <a:ext cx="16667740" cy="8189025"/>
        </p:xfrm>
        <a:graphic>
          <a:graphicData uri="http://schemas.openxmlformats.org/drawingml/2006/table">
            <a:tbl>
              <a:tblPr firstRow="1" bandRow="1">
                <a:tableStyleId>{5C22544A-7EE6-4342-B048-85BDC9FD1C3A}</a:tableStyleId>
              </a:tblPr>
              <a:tblGrid>
                <a:gridCol w="4659562">
                  <a:extLst>
                    <a:ext uri="{9D8B030D-6E8A-4147-A177-3AD203B41FA5}">
                      <a16:colId xmlns:a16="http://schemas.microsoft.com/office/drawing/2014/main" val="20000"/>
                    </a:ext>
                  </a:extLst>
                </a:gridCol>
                <a:gridCol w="6773059">
                  <a:extLst>
                    <a:ext uri="{9D8B030D-6E8A-4147-A177-3AD203B41FA5}">
                      <a16:colId xmlns:a16="http://schemas.microsoft.com/office/drawing/2014/main" val="20001"/>
                    </a:ext>
                  </a:extLst>
                </a:gridCol>
                <a:gridCol w="5235119">
                  <a:extLst>
                    <a:ext uri="{9D8B030D-6E8A-4147-A177-3AD203B41FA5}">
                      <a16:colId xmlns:a16="http://schemas.microsoft.com/office/drawing/2014/main" val="20002"/>
                    </a:ext>
                  </a:extLst>
                </a:gridCol>
              </a:tblGrid>
              <a:tr h="1539222">
                <a:tc>
                  <a:txBody>
                    <a:bodyPr/>
                    <a:lstStyle/>
                    <a:p>
                      <a:pPr algn="ctr"/>
                      <a:r>
                        <a:rPr lang="en-US" sz="3600">
                          <a:solidFill>
                            <a:schemeClr val="accent1"/>
                          </a:solidFill>
                        </a:rPr>
                        <a:t>Hình</a:t>
                      </a:r>
                      <a:r>
                        <a:rPr lang="en-US" sz="3600" baseline="0">
                          <a:solidFill>
                            <a:schemeClr val="accent1"/>
                          </a:solidFill>
                        </a:rPr>
                        <a:t> thức</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Cấu trúc</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Ví</a:t>
                      </a:r>
                      <a:r>
                        <a:rPr lang="en-US" sz="3600" baseline="0">
                          <a:solidFill>
                            <a:schemeClr val="accent1"/>
                          </a:solidFill>
                        </a:rPr>
                        <a:t> dụ</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19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a:solidFill>
                            <a:schemeClr val="accent1"/>
                          </a:solidFill>
                        </a:rPr>
                        <a:t>Consortium</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schemeClr val="accent1"/>
                          </a:solidFill>
                        </a:rPr>
                        <a:t>Kết hợp</a:t>
                      </a:r>
                      <a:r>
                        <a:rPr lang="en-US" sz="3600" baseline="0">
                          <a:solidFill>
                            <a:schemeClr val="accent1"/>
                          </a:solidFill>
                        </a:rPr>
                        <a:t> nhiều Syndicate, Trust thuộc các ngành có liên quan với nhau, cùng phụ thuộc tài chính vào một nhóm tư bản kếch xù</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Airbus Industrie</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015092">
                <a:tc>
                  <a:txBody>
                    <a:bodyPr/>
                    <a:lstStyle/>
                    <a:p>
                      <a:r>
                        <a:rPr lang="en-US" sz="3600">
                          <a:solidFill>
                            <a:schemeClr val="accent1"/>
                          </a:solidFill>
                        </a:rPr>
                        <a:t>Konzern</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schemeClr val="accent1"/>
                          </a:solidFill>
                        </a:rPr>
                        <a:t>Độc</a:t>
                      </a:r>
                      <a:r>
                        <a:rPr lang="en-US" sz="3600" baseline="0">
                          <a:solidFill>
                            <a:schemeClr val="accent1"/>
                          </a:solidFill>
                        </a:rPr>
                        <a:t> quyền đa ngành có mối liên hệ, với hàng trăm xí nghiệp được phân bổ ở nhiều nước</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Nestlé S.A.</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015092">
                <a:tc>
                  <a:txBody>
                    <a:bodyPr/>
                    <a:lstStyle/>
                    <a:p>
                      <a:r>
                        <a:rPr lang="en-US" sz="3600">
                          <a:solidFill>
                            <a:schemeClr val="accent1"/>
                          </a:solidFill>
                        </a:rPr>
                        <a:t>Conglomerat</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schemeClr val="accent1"/>
                          </a:solidFill>
                        </a:rPr>
                        <a:t>Độc quyền</a:t>
                      </a:r>
                      <a:r>
                        <a:rPr lang="en-US" sz="3600" baseline="0">
                          <a:solidFill>
                            <a:schemeClr val="accent1"/>
                          </a:solidFill>
                        </a:rPr>
                        <a:t> đa ngành không liên hệ, thu lợi nhuận bằng kinh doanh chứng khoán</a:t>
                      </a:r>
                      <a:endParaRPr lang="en-US" sz="3600">
                        <a:solidFill>
                          <a:schemeClr val="accent1"/>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a:solidFill>
                            <a:schemeClr val="accent1"/>
                          </a:solidFill>
                        </a:rPr>
                        <a:t>General Electric</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8" name="Rectangle 48"/>
          <p:cNvSpPr>
            <a:spLocks noChangeArrowheads="1"/>
          </p:cNvSpPr>
          <p:nvPr/>
        </p:nvSpPr>
        <p:spPr bwMode="gray">
          <a:xfrm>
            <a:off x="836556" y="2667000"/>
            <a:ext cx="7469243" cy="844550"/>
          </a:xfrm>
          <a:prstGeom prst="rect">
            <a:avLst/>
          </a:prstGeom>
          <a:gradFill rotWithShape="1">
            <a:gsLst>
              <a:gs pos="0">
                <a:srgbClr val="93A719">
                  <a:alpha val="80000"/>
                </a:srgbClr>
              </a:gs>
              <a:gs pos="50000">
                <a:srgbClr val="93A719">
                  <a:gamma/>
                  <a:shade val="89020"/>
                  <a:invGamma/>
                </a:srgbClr>
              </a:gs>
              <a:gs pos="100000">
                <a:srgbClr val="93A719">
                  <a:alpha val="80000"/>
                </a:srgbClr>
              </a:gs>
            </a:gsLst>
            <a:lin ang="0" scaled="1"/>
          </a:gradFill>
          <a:ln>
            <a:noFill/>
          </a:ln>
          <a:effectLst/>
        </p:spPr>
        <p:txBody>
          <a:bodyPr wrap="none" anchor="ctr"/>
          <a:lstStyle/>
          <a:p>
            <a:pPr algn="ctr">
              <a:defRPr/>
            </a:pPr>
            <a:r>
              <a:rPr lang="en-US" sz="4400" b="1" kern="0">
                <a:solidFill>
                  <a:schemeClr val="accent1"/>
                </a:solidFill>
              </a:rPr>
              <a:t>CÁC HÌNH THỨC LIÊN KẾT DỌC</a:t>
            </a:r>
          </a:p>
        </p:txBody>
      </p:sp>
      <p:sp>
        <p:nvSpPr>
          <p:cNvPr id="9" name="Title 2">
            <a:extLst>
              <a:ext uri="{FF2B5EF4-FFF2-40B4-BE49-F238E27FC236}">
                <a16:creationId xmlns:a16="http://schemas.microsoft.com/office/drawing/2014/main" id="{5E41ACFF-4BE3-4492-B982-9A5841A1F79A}"/>
              </a:ext>
            </a:extLst>
          </p:cNvPr>
          <p:cNvSpPr>
            <a:spLocks noGrp="1"/>
          </p:cNvSpPr>
          <p:nvPr>
            <p:ph type="title"/>
          </p:nvPr>
        </p:nvSpPr>
        <p:spPr>
          <a:xfrm>
            <a:off x="762000" y="1156575"/>
            <a:ext cx="16762520" cy="942934"/>
          </a:xfrm>
        </p:spPr>
        <p:txBody>
          <a:bodyPr>
            <a:noAutofit/>
          </a:bodyPr>
          <a:lstStyle/>
          <a:p>
            <a:r>
              <a:rPr lang="en-US" sz="4800" b="1" kern="0">
                <a:latin typeface="Arial" panose="020B0604020202020204" pitchFamily="34" charset="0"/>
                <a:cs typeface="Arial" panose="020B0604020202020204" pitchFamily="34" charset="0"/>
              </a:rPr>
              <a:t>TẬP TRUNG SẢN XUẤT VÀ CÁC TỔ CHỨC ĐỘC QUYỀN</a:t>
            </a:r>
            <a:endParaRPr lang="en-US" sz="4800" b="1" dirty="0">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253866253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7"/>
          <p:cNvSpPr>
            <a:spLocks noChangeArrowheads="1"/>
          </p:cNvSpPr>
          <p:nvPr/>
        </p:nvSpPr>
        <p:spPr bwMode="gray">
          <a:xfrm>
            <a:off x="1048594" y="3505201"/>
            <a:ext cx="11974288" cy="841374"/>
          </a:xfrm>
          <a:prstGeom prst="roundRect">
            <a:avLst>
              <a:gd name="adj" fmla="val 50000"/>
            </a:avLst>
          </a:prstGeom>
          <a:gradFill rotWithShape="1">
            <a:gsLst>
              <a:gs pos="0">
                <a:schemeClr val="folHlink"/>
              </a:gs>
              <a:gs pos="100000">
                <a:schemeClr val="folHlink">
                  <a:gamma/>
                  <a:shade val="46275"/>
                  <a:invGamma/>
                </a:schemeClr>
              </a:gs>
            </a:gsLst>
            <a:lin ang="0" scaled="1"/>
          </a:gra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a:defRPr/>
            </a:pPr>
            <a:r>
              <a:rPr lang="en-US" sz="4000" b="1">
                <a:solidFill>
                  <a:srgbClr val="FFFFFF"/>
                </a:solidFill>
                <a:effectLst>
                  <a:outerShdw blurRad="38100" dist="38100" dir="2700000" algn="tl">
                    <a:srgbClr val="000000"/>
                  </a:outerShdw>
                </a:effectLst>
                <a:latin typeface="Arial" charset="0"/>
              </a:rPr>
              <a:t>MẠNG LƯỚI DOANH NGHIỆP VỪA VÀ NHỎ</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94" y="5968082"/>
            <a:ext cx="5676900" cy="6109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 Box 24"/>
          <p:cNvSpPr txBox="1">
            <a:spLocks noChangeArrowheads="1"/>
          </p:cNvSpPr>
          <p:nvPr/>
        </p:nvSpPr>
        <p:spPr bwMode="black">
          <a:xfrm>
            <a:off x="7421220" y="6477000"/>
            <a:ext cx="9886120" cy="5106013"/>
          </a:xfrm>
          <a:prstGeom prst="rect">
            <a:avLst/>
          </a:prstGeom>
          <a:noFill/>
          <a:ln w="9525">
            <a:solidFill>
              <a:schemeClr val="tx1"/>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571500" indent="-571500" algn="just">
              <a:lnSpc>
                <a:spcPct val="140000"/>
              </a:lnSpc>
              <a:spcBef>
                <a:spcPct val="50000"/>
              </a:spcBef>
              <a:buClrTx/>
              <a:buFontTx/>
              <a:buChar char="-"/>
            </a:pPr>
            <a:r>
              <a:rPr lang="en-US" altLang="en-US" sz="5400" b="1" dirty="0" err="1">
                <a:solidFill>
                  <a:schemeClr val="accent1"/>
                </a:solidFill>
              </a:rPr>
              <a:t>Chuyên</a:t>
            </a:r>
            <a:r>
              <a:rPr lang="en-US" altLang="en-US" sz="5400" b="1" dirty="0">
                <a:solidFill>
                  <a:schemeClr val="accent1"/>
                </a:solidFill>
              </a:rPr>
              <a:t> </a:t>
            </a:r>
            <a:r>
              <a:rPr lang="en-US" altLang="en-US" sz="5400" b="1" dirty="0" err="1">
                <a:solidFill>
                  <a:schemeClr val="accent1"/>
                </a:solidFill>
              </a:rPr>
              <a:t>môn</a:t>
            </a:r>
            <a:r>
              <a:rPr lang="en-US" altLang="en-US" sz="5400" b="1" dirty="0">
                <a:solidFill>
                  <a:schemeClr val="accent1"/>
                </a:solidFill>
              </a:rPr>
              <a:t> </a:t>
            </a:r>
            <a:r>
              <a:rPr lang="en-US" altLang="en-US" sz="5400" b="1" dirty="0" err="1">
                <a:solidFill>
                  <a:schemeClr val="accent1"/>
                </a:solidFill>
              </a:rPr>
              <a:t>hóa</a:t>
            </a:r>
            <a:r>
              <a:rPr lang="en-US" altLang="en-US" sz="5400" b="1" dirty="0">
                <a:solidFill>
                  <a:schemeClr val="accent1"/>
                </a:solidFill>
              </a:rPr>
              <a:t> </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hệ</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thống</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gia</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công</a:t>
            </a:r>
            <a:endParaRPr lang="en-US" altLang="en-US" sz="5400" b="1" dirty="0">
              <a:solidFill>
                <a:schemeClr val="accent1"/>
              </a:solidFill>
              <a:sym typeface="Wingdings" panose="05000000000000000000" pitchFamily="2" charset="2"/>
            </a:endParaRPr>
          </a:p>
          <a:p>
            <a:pPr marL="571500" indent="-571500" algn="just">
              <a:lnSpc>
                <a:spcPct val="140000"/>
              </a:lnSpc>
              <a:spcBef>
                <a:spcPct val="50000"/>
              </a:spcBef>
              <a:buClrTx/>
              <a:buFontTx/>
              <a:buChar char="-"/>
            </a:pPr>
            <a:r>
              <a:rPr lang="en-US" altLang="en-US" sz="5400" b="1" dirty="0" err="1">
                <a:solidFill>
                  <a:schemeClr val="accent1"/>
                </a:solidFill>
                <a:sym typeface="Wingdings" panose="05000000000000000000" pitchFamily="2" charset="2"/>
              </a:rPr>
              <a:t>Có</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nhiều</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thế</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mạnh</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trong</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sản</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xuất</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và</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kinh</a:t>
            </a:r>
            <a:r>
              <a:rPr lang="en-US" altLang="en-US" sz="5400" b="1" dirty="0">
                <a:solidFill>
                  <a:schemeClr val="accent1"/>
                </a:solidFill>
                <a:sym typeface="Wingdings" panose="05000000000000000000" pitchFamily="2" charset="2"/>
              </a:rPr>
              <a:t> </a:t>
            </a:r>
            <a:r>
              <a:rPr lang="en-US" altLang="en-US" sz="5400" b="1" dirty="0" err="1">
                <a:solidFill>
                  <a:schemeClr val="accent1"/>
                </a:solidFill>
                <a:sym typeface="Wingdings" panose="05000000000000000000" pitchFamily="2" charset="2"/>
              </a:rPr>
              <a:t>doanh</a:t>
            </a:r>
            <a:endParaRPr lang="en-US" altLang="en-US" sz="5400" b="1" dirty="0">
              <a:solidFill>
                <a:schemeClr val="accent1"/>
              </a:solidFill>
            </a:endParaRPr>
          </a:p>
        </p:txBody>
      </p:sp>
      <p:sp>
        <p:nvSpPr>
          <p:cNvPr id="8" name="Title 2">
            <a:extLst>
              <a:ext uri="{FF2B5EF4-FFF2-40B4-BE49-F238E27FC236}">
                <a16:creationId xmlns:a16="http://schemas.microsoft.com/office/drawing/2014/main" id="{CD7274AC-E012-4513-8278-C60420CBEE8B}"/>
              </a:ext>
            </a:extLst>
          </p:cNvPr>
          <p:cNvSpPr>
            <a:spLocks noGrp="1"/>
          </p:cNvSpPr>
          <p:nvPr>
            <p:ph type="title"/>
          </p:nvPr>
        </p:nvSpPr>
        <p:spPr>
          <a:xfrm>
            <a:off x="762000" y="1156575"/>
            <a:ext cx="16762520" cy="942934"/>
          </a:xfrm>
        </p:spPr>
        <p:txBody>
          <a:bodyPr>
            <a:noAutofit/>
          </a:bodyPr>
          <a:lstStyle/>
          <a:p>
            <a:r>
              <a:rPr lang="en-US" sz="4800" b="1" kern="0">
                <a:latin typeface="Arial" panose="020B0604020202020204" pitchFamily="34" charset="0"/>
                <a:cs typeface="Arial" panose="020B0604020202020204" pitchFamily="34" charset="0"/>
              </a:rPr>
              <a:t>TẬP TRUNG SẢN XUẤT VÀ CÁC TỔ CHỨC ĐỘC QUYỀN</a:t>
            </a:r>
            <a:endParaRPr lang="en-US" sz="4800" b="1" dirty="0">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254896844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066" y="6243151"/>
            <a:ext cx="4755856" cy="5657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824" y="6243149"/>
            <a:ext cx="4755856" cy="5657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0412" y="6243151"/>
            <a:ext cx="4755856" cy="5657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AutoShape 7"/>
          <p:cNvSpPr>
            <a:spLocks noChangeArrowheads="1"/>
          </p:cNvSpPr>
          <p:nvPr/>
        </p:nvSpPr>
        <p:spPr bwMode="gray">
          <a:xfrm>
            <a:off x="838200" y="3505201"/>
            <a:ext cx="16706005" cy="841374"/>
          </a:xfrm>
          <a:prstGeom prst="roundRect">
            <a:avLst>
              <a:gd name="adj" fmla="val 50000"/>
            </a:avLst>
          </a:prstGeom>
          <a:gradFill rotWithShape="1">
            <a:gsLst>
              <a:gs pos="0">
                <a:schemeClr val="folHlink"/>
              </a:gs>
              <a:gs pos="100000">
                <a:schemeClr val="folHlink">
                  <a:gamma/>
                  <a:shade val="46275"/>
                  <a:invGamma/>
                </a:schemeClr>
              </a:gs>
            </a:gsLst>
            <a:lin ang="0" scaled="1"/>
          </a:gradFill>
          <a:ln w="38100" algn="ctr">
            <a:solidFill>
              <a:srgbClr val="FFFFFF"/>
            </a:solidFill>
            <a:round/>
            <a:headEnd/>
            <a:tailEnd/>
          </a:ln>
          <a:effectLst>
            <a:outerShdw dist="107763" dir="2700000" algn="ctr" rotWithShape="0">
              <a:srgbClr val="001D3A">
                <a:alpha val="50000"/>
              </a:srgbClr>
            </a:outerShdw>
          </a:effectLst>
        </p:spPr>
        <p:txBody>
          <a:bodyPr wrap="none" anchor="ctr"/>
          <a:lstStyle/>
          <a:p>
            <a:pPr algn="ctr">
              <a:defRPr/>
            </a:pPr>
            <a:r>
              <a:rPr lang="vi-VN" sz="3600" b="1">
                <a:solidFill>
                  <a:srgbClr val="FFFFFF"/>
                </a:solidFill>
                <a:effectLst>
                  <a:outerShdw blurRad="38100" dist="38100" dir="2700000" algn="tl">
                    <a:srgbClr val="000000"/>
                  </a:outerShdw>
                </a:effectLst>
                <a:latin typeface="Arial" charset="0"/>
              </a:rPr>
              <a:t>ĐỘC QUYỀN Ở CÁC NƯỚC ĐANG PHÁT TRIỂN </a:t>
            </a:r>
            <a:r>
              <a:rPr lang="en-US" sz="3600" b="1">
                <a:solidFill>
                  <a:srgbClr val="FFFFFF"/>
                </a:solidFill>
                <a:effectLst>
                  <a:outerShdw blurRad="38100" dist="38100" dir="2700000" algn="tl">
                    <a:srgbClr val="000000"/>
                  </a:outerShdw>
                </a:effectLst>
                <a:latin typeface="Arial" charset="0"/>
                <a:sym typeface="Wingdings" panose="05000000000000000000" pitchFamily="2" charset="2"/>
              </a:rPr>
              <a:t></a:t>
            </a:r>
            <a:r>
              <a:rPr lang="vi-VN" sz="3600" b="1">
                <a:solidFill>
                  <a:srgbClr val="FFFFFF"/>
                </a:solidFill>
                <a:effectLst>
                  <a:outerShdw blurRad="38100" dist="38100" dir="2700000" algn="tl">
                    <a:srgbClr val="000000"/>
                  </a:outerShdw>
                </a:effectLst>
                <a:latin typeface="Arial" charset="0"/>
              </a:rPr>
              <a:t> CÔNG TY ĐA QUỐC GIA</a:t>
            </a:r>
          </a:p>
        </p:txBody>
      </p:sp>
      <p:sp>
        <p:nvSpPr>
          <p:cNvPr id="9" name="Title 2">
            <a:extLst>
              <a:ext uri="{FF2B5EF4-FFF2-40B4-BE49-F238E27FC236}">
                <a16:creationId xmlns:a16="http://schemas.microsoft.com/office/drawing/2014/main" id="{1A09EABD-D8D7-4903-92AA-D6841417F68C}"/>
              </a:ext>
            </a:extLst>
          </p:cNvPr>
          <p:cNvSpPr>
            <a:spLocks noGrp="1"/>
          </p:cNvSpPr>
          <p:nvPr>
            <p:ph type="title"/>
          </p:nvPr>
        </p:nvSpPr>
        <p:spPr>
          <a:xfrm>
            <a:off x="762000" y="1156575"/>
            <a:ext cx="16762520" cy="942934"/>
          </a:xfrm>
        </p:spPr>
        <p:txBody>
          <a:bodyPr>
            <a:noAutofit/>
          </a:bodyPr>
          <a:lstStyle/>
          <a:p>
            <a:r>
              <a:rPr lang="en-US" sz="4800" b="1" kern="0">
                <a:latin typeface="Arial" panose="020B0604020202020204" pitchFamily="34" charset="0"/>
                <a:cs typeface="Arial" panose="020B0604020202020204" pitchFamily="34" charset="0"/>
              </a:rPr>
              <a:t>TẬP TRUNG SẢN XUẤT VÀ CÁC TỔ CHỨC ĐỘC QUYỀN</a:t>
            </a:r>
            <a:endParaRPr lang="en-US" sz="4800" b="1" dirty="0">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142138440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53" presetClass="entr" presetSubtype="16"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gan-hang.jpg"/>
          <p:cNvPicPr>
            <a:picLocks noChangeAspect="1"/>
          </p:cNvPicPr>
          <p:nvPr/>
        </p:nvPicPr>
        <p:blipFill>
          <a:blip r:embed="rId2"/>
          <a:stretch>
            <a:fillRect/>
          </a:stretch>
        </p:blipFill>
        <p:spPr>
          <a:xfrm>
            <a:off x="4855640" y="4789705"/>
            <a:ext cx="3039964" cy="2895610"/>
          </a:xfrm>
          <a:prstGeom prst="rect">
            <a:avLst/>
          </a:prstGeom>
        </p:spPr>
      </p:pic>
      <p:pic>
        <p:nvPicPr>
          <p:cNvPr id="11" name="Picture 10" descr="bank1412.png"/>
          <p:cNvPicPr>
            <a:picLocks noChangeAspect="1"/>
          </p:cNvPicPr>
          <p:nvPr/>
        </p:nvPicPr>
        <p:blipFill>
          <a:blip r:embed="rId3"/>
          <a:stretch>
            <a:fillRect/>
          </a:stretch>
        </p:blipFill>
        <p:spPr>
          <a:xfrm>
            <a:off x="1114309" y="4789705"/>
            <a:ext cx="3312822" cy="2895610"/>
          </a:xfrm>
          <a:prstGeom prst="rect">
            <a:avLst/>
          </a:prstGeom>
        </p:spPr>
      </p:pic>
      <p:pic>
        <p:nvPicPr>
          <p:cNvPr id="12" name="Picture 11" descr="bank-icon.jpg"/>
          <p:cNvPicPr>
            <a:picLocks noChangeAspect="1"/>
          </p:cNvPicPr>
          <p:nvPr/>
        </p:nvPicPr>
        <p:blipFill>
          <a:blip r:embed="rId4"/>
          <a:stretch>
            <a:fillRect/>
          </a:stretch>
        </p:blipFill>
        <p:spPr>
          <a:xfrm>
            <a:off x="8364773" y="4789705"/>
            <a:ext cx="3217566" cy="2895610"/>
          </a:xfrm>
          <a:prstGeom prst="rect">
            <a:avLst/>
          </a:prstGeom>
        </p:spPr>
      </p:pic>
      <p:sp>
        <p:nvSpPr>
          <p:cNvPr id="15" name="Left Brace 14"/>
          <p:cNvSpPr/>
          <p:nvPr/>
        </p:nvSpPr>
        <p:spPr>
          <a:xfrm rot="16200000">
            <a:off x="5780311" y="4517576"/>
            <a:ext cx="1328070" cy="76635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600">
              <a:solidFill>
                <a:schemeClr val="accent1"/>
              </a:solidFill>
            </a:endParaRPr>
          </a:p>
        </p:txBody>
      </p:sp>
      <p:pic>
        <p:nvPicPr>
          <p:cNvPr id="16" name="Picture 15" descr="11.jpeg"/>
          <p:cNvPicPr>
            <a:picLocks noChangeAspect="1"/>
          </p:cNvPicPr>
          <p:nvPr/>
        </p:nvPicPr>
        <p:blipFill>
          <a:blip r:embed="rId5"/>
          <a:stretch>
            <a:fillRect/>
          </a:stretch>
        </p:blipFill>
        <p:spPr>
          <a:xfrm>
            <a:off x="2489423" y="9840687"/>
            <a:ext cx="3845378" cy="2872014"/>
          </a:xfrm>
          <a:prstGeom prst="rect">
            <a:avLst/>
          </a:prstGeom>
        </p:spPr>
      </p:pic>
      <p:sp>
        <p:nvSpPr>
          <p:cNvPr id="17" name="Text Box 24"/>
          <p:cNvSpPr txBox="1">
            <a:spLocks noChangeArrowheads="1"/>
          </p:cNvSpPr>
          <p:nvPr/>
        </p:nvSpPr>
        <p:spPr bwMode="black">
          <a:xfrm>
            <a:off x="2503711" y="8730792"/>
            <a:ext cx="7907574" cy="707886"/>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4000" b="1" kern="0">
                <a:solidFill>
                  <a:srgbClr val="FF0000"/>
                </a:solidFill>
              </a:rPr>
              <a:t>Tổ chức độc quyền ngân hàng</a:t>
            </a:r>
          </a:p>
        </p:txBody>
      </p:sp>
      <p:sp>
        <p:nvSpPr>
          <p:cNvPr id="18" name="Text Box 24"/>
          <p:cNvSpPr txBox="1">
            <a:spLocks noChangeArrowheads="1"/>
          </p:cNvSpPr>
          <p:nvPr/>
        </p:nvSpPr>
        <p:spPr bwMode="black">
          <a:xfrm>
            <a:off x="6618515" y="10472074"/>
            <a:ext cx="3792770" cy="181588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Cử đại diện kiểm soát vốn đầu tư;</a:t>
            </a:r>
          </a:p>
          <a:p>
            <a:pPr eaLnBrk="1" hangingPunct="1">
              <a:spcBef>
                <a:spcPct val="50000"/>
              </a:spcBef>
              <a:defRPr/>
            </a:pPr>
            <a:r>
              <a:rPr lang="en-US" sz="3200" b="1" kern="0">
                <a:solidFill>
                  <a:schemeClr val="accent1"/>
                </a:solidFill>
              </a:rPr>
              <a:t>Trực tiếp đầu tư</a:t>
            </a:r>
          </a:p>
        </p:txBody>
      </p:sp>
      <p:sp>
        <p:nvSpPr>
          <p:cNvPr id="19" name="Text Box 24"/>
          <p:cNvSpPr txBox="1">
            <a:spLocks noChangeArrowheads="1"/>
          </p:cNvSpPr>
          <p:nvPr/>
        </p:nvSpPr>
        <p:spPr bwMode="black">
          <a:xfrm>
            <a:off x="11190486" y="8730792"/>
            <a:ext cx="6344572" cy="707886"/>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4000" b="1" kern="0">
                <a:solidFill>
                  <a:srgbClr val="FF0000"/>
                </a:solidFill>
              </a:rPr>
              <a:t>Độc quyền công nghiệp</a:t>
            </a:r>
          </a:p>
        </p:txBody>
      </p:sp>
      <p:sp>
        <p:nvSpPr>
          <p:cNvPr id="20" name="Text Box 24"/>
          <p:cNvSpPr txBox="1">
            <a:spLocks noChangeArrowheads="1"/>
          </p:cNvSpPr>
          <p:nvPr/>
        </p:nvSpPr>
        <p:spPr bwMode="black">
          <a:xfrm>
            <a:off x="12540343" y="10101951"/>
            <a:ext cx="3792770" cy="2308324"/>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Mua cổ phần của ngân hàng lớn;</a:t>
            </a:r>
          </a:p>
          <a:p>
            <a:pPr eaLnBrk="1" hangingPunct="1">
              <a:spcBef>
                <a:spcPct val="50000"/>
              </a:spcBef>
              <a:defRPr/>
            </a:pPr>
            <a:r>
              <a:rPr lang="en-US" sz="3200" b="1" kern="0">
                <a:solidFill>
                  <a:schemeClr val="accent1"/>
                </a:solidFill>
              </a:rPr>
              <a:t>Lập ngân hàng riêng</a:t>
            </a:r>
          </a:p>
        </p:txBody>
      </p:sp>
      <p:sp>
        <p:nvSpPr>
          <p:cNvPr id="21" name="Right Arrow 20"/>
          <p:cNvSpPr/>
          <p:nvPr/>
        </p:nvSpPr>
        <p:spPr>
          <a:xfrm>
            <a:off x="10755086" y="10472074"/>
            <a:ext cx="1502228" cy="587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solidFill>
                <a:schemeClr val="accent1"/>
              </a:solidFill>
            </a:endParaRPr>
          </a:p>
        </p:txBody>
      </p:sp>
      <p:sp>
        <p:nvSpPr>
          <p:cNvPr id="22" name="Left Arrow 21"/>
          <p:cNvSpPr/>
          <p:nvPr/>
        </p:nvSpPr>
        <p:spPr>
          <a:xfrm>
            <a:off x="10689770" y="11800115"/>
            <a:ext cx="1502228" cy="5801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solidFill>
                <a:schemeClr val="accent1"/>
              </a:solidFill>
            </a:endParaRPr>
          </a:p>
        </p:txBody>
      </p:sp>
      <p:grpSp>
        <p:nvGrpSpPr>
          <p:cNvPr id="23" name="Group 3"/>
          <p:cNvGrpSpPr>
            <a:grpSpLocks/>
          </p:cNvGrpSpPr>
          <p:nvPr/>
        </p:nvGrpSpPr>
        <p:grpSpPr bwMode="auto">
          <a:xfrm>
            <a:off x="2107090" y="2882668"/>
            <a:ext cx="6579710" cy="1431020"/>
            <a:chOff x="816" y="2304"/>
            <a:chExt cx="1440" cy="448"/>
          </a:xfrm>
          <a:solidFill>
            <a:schemeClr val="accent1">
              <a:lumMod val="20000"/>
              <a:lumOff val="80000"/>
            </a:schemeClr>
          </a:solidFill>
        </p:grpSpPr>
        <p:sp>
          <p:nvSpPr>
            <p:cNvPr id="24"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9600">
                <a:solidFill>
                  <a:schemeClr val="accent1"/>
                </a:solidFill>
              </a:endParaRPr>
            </a:p>
          </p:txBody>
        </p:sp>
        <p:sp>
          <p:nvSpPr>
            <p:cNvPr id="25"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ĐỘC QUYỀN NGÂN HÀNG</a:t>
              </a:r>
            </a:p>
          </p:txBody>
        </p:sp>
      </p:grpSp>
      <p:sp>
        <p:nvSpPr>
          <p:cNvPr id="29" name="Title 5"/>
          <p:cNvSpPr>
            <a:spLocks noGrp="1"/>
          </p:cNvSpPr>
          <p:nvPr>
            <p:ph type="title"/>
          </p:nvPr>
        </p:nvSpPr>
        <p:spPr>
          <a:xfrm>
            <a:off x="762000" y="711694"/>
            <a:ext cx="16762520" cy="2108788"/>
          </a:xfrm>
        </p:spPr>
        <p:txBody>
          <a:bodyPr>
            <a:normAutofit/>
          </a:bodyPr>
          <a:lstStyle/>
          <a:p>
            <a:r>
              <a:rPr lang="en-US" sz="4400" b="1" dirty="0">
                <a:latin typeface="Arial" panose="020B0604020202020204" pitchFamily="34" charset="0"/>
                <a:ea typeface="Verdana" pitchFamily="34" charset="0"/>
                <a:cs typeface="Arial" panose="020B0604020202020204" pitchFamily="34" charset="0"/>
              </a:rPr>
              <a:t>SỰ HÌNH THÀNH VÀ THỐNG TRỊ CỦA TB TÀI CHÍNH</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28942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childTnLst>
                          </p:cTn>
                        </p:par>
                        <p:par>
                          <p:cTn id="31" fill="hold">
                            <p:stCondLst>
                              <p:cond delay="1000"/>
                            </p:stCondLst>
                            <p:childTnLst>
                              <p:par>
                                <p:cTn id="32" presetID="16" presetClass="entr" presetSubtype="21"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par>
                                <p:cTn id="35" presetID="53" presetClass="entr" presetSubtype="16"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childTnLst>
                          </p:cTn>
                        </p:par>
                        <p:par>
                          <p:cTn id="57" fill="hold">
                            <p:stCondLst>
                              <p:cond delay="500"/>
                            </p:stCondLst>
                            <p:childTnLst>
                              <p:par>
                                <p:cTn id="58" presetID="42"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childTnLst>
                          </p:cTn>
                        </p:par>
                        <p:par>
                          <p:cTn id="63" fill="hold">
                            <p:stCondLst>
                              <p:cond delay="1500"/>
                            </p:stCondLst>
                            <p:childTnLst>
                              <p:par>
                                <p:cTn id="64" presetID="42" presetClass="entr" presetSubtype="0"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anim calcmode="lin" valueType="num">
                                      <p:cBhvr>
                                        <p:cTn id="67" dur="1000" fill="hold"/>
                                        <p:tgtEl>
                                          <p:spTgt spid="21"/>
                                        </p:tgtEl>
                                        <p:attrNameLst>
                                          <p:attrName>ppt_x</p:attrName>
                                        </p:attrNameLst>
                                      </p:cBhvr>
                                      <p:tavLst>
                                        <p:tav tm="0">
                                          <p:val>
                                            <p:strVal val="#ppt_x"/>
                                          </p:val>
                                        </p:tav>
                                        <p:tav tm="100000">
                                          <p:val>
                                            <p:strVal val="#ppt_x"/>
                                          </p:val>
                                        </p:tav>
                                      </p:tavLst>
                                    </p:anim>
                                    <p:anim calcmode="lin" valueType="num">
                                      <p:cBhvr>
                                        <p:cTn id="6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4"/>
          <p:cNvSpPr>
            <a:spLocks/>
          </p:cNvSpPr>
          <p:nvPr/>
        </p:nvSpPr>
        <p:spPr bwMode="ltGray">
          <a:xfrm>
            <a:off x="12487277" y="4281717"/>
            <a:ext cx="4321174" cy="4464050"/>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chemeClr val="accent2"/>
              </a:gs>
              <a:gs pos="100000">
                <a:schemeClr val="accent2">
                  <a:gamma/>
                  <a:shade val="60784"/>
                  <a:invGamma/>
                </a:schemeClr>
              </a:gs>
            </a:gsLst>
            <a:lin ang="5400000" scaled="1"/>
          </a:gradFill>
          <a:ln w="0">
            <a:noFill/>
            <a:prstDash val="solid"/>
            <a:round/>
            <a:headEnd/>
            <a:tailEnd/>
          </a:ln>
          <a:effectLst/>
        </p:spPr>
        <p:txBody>
          <a:bodyPr/>
          <a:lstStyle/>
          <a:p>
            <a:pPr algn="ctr">
              <a:defRPr/>
            </a:pPr>
            <a:endParaRPr lang="en-US" sz="9600">
              <a:solidFill>
                <a:schemeClr val="accent1"/>
              </a:solidFill>
              <a:latin typeface="Arial" charset="0"/>
            </a:endParaRPr>
          </a:p>
        </p:txBody>
      </p:sp>
      <p:sp>
        <p:nvSpPr>
          <p:cNvPr id="29" name="Freeform 5"/>
          <p:cNvSpPr>
            <a:spLocks/>
          </p:cNvSpPr>
          <p:nvPr/>
        </p:nvSpPr>
        <p:spPr bwMode="ltGray">
          <a:xfrm>
            <a:off x="7016750" y="4230917"/>
            <a:ext cx="4321176" cy="4464050"/>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solidFill>
            <a:srgbClr val="00B050"/>
          </a:solidFill>
          <a:ln w="0">
            <a:noFill/>
            <a:prstDash val="solid"/>
            <a:round/>
            <a:headEnd/>
            <a:tailEnd/>
          </a:ln>
          <a:effectLst/>
        </p:spPr>
        <p:txBody>
          <a:bodyPr/>
          <a:lstStyle/>
          <a:p>
            <a:pPr algn="ctr">
              <a:defRPr/>
            </a:pPr>
            <a:endParaRPr lang="en-US" sz="9600">
              <a:solidFill>
                <a:schemeClr val="accent1"/>
              </a:solidFill>
              <a:latin typeface="Arial" charset="0"/>
            </a:endParaRPr>
          </a:p>
        </p:txBody>
      </p:sp>
      <p:sp>
        <p:nvSpPr>
          <p:cNvPr id="30" name="Freeform 6"/>
          <p:cNvSpPr>
            <a:spLocks/>
          </p:cNvSpPr>
          <p:nvPr/>
        </p:nvSpPr>
        <p:spPr bwMode="ltGray">
          <a:xfrm>
            <a:off x="1517650" y="4284893"/>
            <a:ext cx="4321176" cy="4464050"/>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chemeClr val="hlink"/>
              </a:gs>
              <a:gs pos="100000">
                <a:schemeClr val="hlink">
                  <a:gamma/>
                  <a:shade val="46275"/>
                  <a:invGamma/>
                </a:schemeClr>
              </a:gs>
            </a:gsLst>
            <a:lin ang="5400000" scaled="1"/>
          </a:gradFill>
          <a:ln w="0">
            <a:noFill/>
            <a:prstDash val="solid"/>
            <a:round/>
            <a:headEnd/>
            <a:tailEnd/>
          </a:ln>
          <a:effectLst/>
        </p:spPr>
        <p:txBody>
          <a:bodyPr/>
          <a:lstStyle/>
          <a:p>
            <a:pPr algn="ctr">
              <a:defRPr/>
            </a:pPr>
            <a:endParaRPr lang="en-US" sz="9600">
              <a:solidFill>
                <a:schemeClr val="accent1"/>
              </a:solidFill>
              <a:latin typeface="Arial" charset="0"/>
            </a:endParaRPr>
          </a:p>
        </p:txBody>
      </p:sp>
      <p:sp>
        <p:nvSpPr>
          <p:cNvPr id="32" name="AutoShape 8"/>
          <p:cNvSpPr>
            <a:spLocks noChangeArrowheads="1"/>
          </p:cNvSpPr>
          <p:nvPr/>
        </p:nvSpPr>
        <p:spPr bwMode="gray">
          <a:xfrm>
            <a:off x="11334751" y="5815242"/>
            <a:ext cx="1009650" cy="1152524"/>
          </a:xfrm>
          <a:prstGeom prst="chevron">
            <a:avLst>
              <a:gd name="adj" fmla="val 52514"/>
            </a:avLst>
          </a:prstGeom>
          <a:solidFill>
            <a:schemeClr val="accent2"/>
          </a:solidFill>
          <a:ln>
            <a:noFill/>
          </a:ln>
          <a:extLst>
            <a:ext uri="{91240B29-F687-4f45-9708-019B960494DF}">
              <a14:hiddenLine xmlns="" xmlns:a14="http://schemas.microsoft.com/office/drawing/2010/main" w="0" algn="ctr">
                <a:solidFill>
                  <a:srgbClr val="000000"/>
                </a:solidFill>
                <a:miter lim="800000"/>
                <a:headEnd/>
                <a:tailEnd/>
              </a14:hiddenLine>
            </a:ext>
          </a:extLst>
        </p:spPr>
        <p:txBody>
          <a:bodyPr wrap="none" anchor="ct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9600">
              <a:solidFill>
                <a:schemeClr val="accent1"/>
              </a:solidFill>
            </a:endParaRPr>
          </a:p>
        </p:txBody>
      </p:sp>
      <p:sp>
        <p:nvSpPr>
          <p:cNvPr id="33" name="Text Box 19"/>
          <p:cNvSpPr txBox="1">
            <a:spLocks noChangeArrowheads="1"/>
          </p:cNvSpPr>
          <p:nvPr/>
        </p:nvSpPr>
        <p:spPr bwMode="black">
          <a:xfrm>
            <a:off x="2032001" y="5200202"/>
            <a:ext cx="3184526"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b="1">
                <a:solidFill>
                  <a:srgbClr val="FF0000"/>
                </a:solidFill>
              </a:rPr>
              <a:t>ĐỘC QUYỀN HÓA NGÂN HÀNG</a:t>
            </a:r>
          </a:p>
        </p:txBody>
      </p:sp>
      <p:sp>
        <p:nvSpPr>
          <p:cNvPr id="34" name="Text Box 22"/>
          <p:cNvSpPr txBox="1">
            <a:spLocks noChangeArrowheads="1"/>
          </p:cNvSpPr>
          <p:nvPr/>
        </p:nvSpPr>
        <p:spPr bwMode="black">
          <a:xfrm>
            <a:off x="7594601" y="5243742"/>
            <a:ext cx="3184526"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b="1">
                <a:solidFill>
                  <a:srgbClr val="FF0000"/>
                </a:solidFill>
              </a:rPr>
              <a:t>ĐỘC QUYỀN HÓA CÔNG NGHIỆP</a:t>
            </a:r>
          </a:p>
        </p:txBody>
      </p:sp>
      <p:sp>
        <p:nvSpPr>
          <p:cNvPr id="35" name="Text Box 23"/>
          <p:cNvSpPr txBox="1">
            <a:spLocks noChangeArrowheads="1"/>
          </p:cNvSpPr>
          <p:nvPr/>
        </p:nvSpPr>
        <p:spPr bwMode="black">
          <a:xfrm>
            <a:off x="13115925" y="5433884"/>
            <a:ext cx="3184526"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TƯ BẢN TÀI CHÍNH</a:t>
            </a:r>
          </a:p>
        </p:txBody>
      </p:sp>
      <p:sp>
        <p:nvSpPr>
          <p:cNvPr id="36" name="Plus 35"/>
          <p:cNvSpPr/>
          <p:nvPr/>
        </p:nvSpPr>
        <p:spPr>
          <a:xfrm>
            <a:off x="5838826" y="5815242"/>
            <a:ext cx="1177924" cy="156219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solidFill>
                <a:schemeClr val="accent1"/>
              </a:solidFill>
            </a:endParaRPr>
          </a:p>
        </p:txBody>
      </p:sp>
      <p:sp>
        <p:nvSpPr>
          <p:cNvPr id="37" name="Text Box 24"/>
          <p:cNvSpPr txBox="1">
            <a:spLocks noChangeArrowheads="1"/>
          </p:cNvSpPr>
          <p:nvPr/>
        </p:nvSpPr>
        <p:spPr bwMode="black">
          <a:xfrm>
            <a:off x="2032000" y="9378077"/>
            <a:ext cx="14776451" cy="2585323"/>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defRPr/>
            </a:pPr>
            <a:r>
              <a:rPr lang="en-US" sz="3600" b="1" kern="0">
                <a:solidFill>
                  <a:schemeClr val="accent1"/>
                </a:solidFill>
              </a:rPr>
              <a:t>“Tư bản tài chính là kết quả của sự hợp nhất giữa tư bản ngân hàng của một số ít ngân hàng độc quyền lớn nhất, với tư bản của những liên minh độc quyền các nhà công nghiệp”</a:t>
            </a:r>
          </a:p>
          <a:p>
            <a:pPr algn="just" eaLnBrk="1" hangingPunct="1">
              <a:spcBef>
                <a:spcPct val="50000"/>
              </a:spcBef>
              <a:defRPr/>
            </a:pPr>
            <a:r>
              <a:rPr lang="en-US" altLang="en-US" sz="3600" b="1">
                <a:solidFill>
                  <a:schemeClr val="accent1"/>
                </a:solidFill>
                <a:latin typeface="Calibri" panose="020F0502020204030204" pitchFamily="34" charset="0"/>
              </a:rPr>
              <a:t>V.I.Lênin: </a:t>
            </a:r>
            <a:r>
              <a:rPr lang="en-US" altLang="en-US" sz="3600" b="1" i="1">
                <a:solidFill>
                  <a:schemeClr val="accent1"/>
                </a:solidFill>
                <a:latin typeface="Calibri" panose="020F0502020204030204" pitchFamily="34" charset="0"/>
              </a:rPr>
              <a:t>Toàn tập, </a:t>
            </a:r>
            <a:r>
              <a:rPr lang="en-US" altLang="en-US" sz="3600" b="1">
                <a:solidFill>
                  <a:schemeClr val="accent1"/>
                </a:solidFill>
                <a:latin typeface="Calibri" panose="020F0502020204030204" pitchFamily="34" charset="0"/>
              </a:rPr>
              <a:t>Nxb. Tiến bộ, Mátxcơva, 1980, tr.27, tr.489</a:t>
            </a:r>
            <a:endParaRPr lang="en-US" sz="3600" b="1" kern="0">
              <a:solidFill>
                <a:schemeClr val="accent1"/>
              </a:solidFill>
            </a:endParaRPr>
          </a:p>
        </p:txBody>
      </p:sp>
      <p:grpSp>
        <p:nvGrpSpPr>
          <p:cNvPr id="38" name="Group 3"/>
          <p:cNvGrpSpPr>
            <a:grpSpLocks/>
          </p:cNvGrpSpPr>
          <p:nvPr/>
        </p:nvGrpSpPr>
        <p:grpSpPr bwMode="auto">
          <a:xfrm>
            <a:off x="3733800" y="2590800"/>
            <a:ext cx="5354638" cy="1431020"/>
            <a:chOff x="816" y="2304"/>
            <a:chExt cx="1440" cy="448"/>
          </a:xfrm>
          <a:solidFill>
            <a:schemeClr val="accent1">
              <a:lumMod val="20000"/>
              <a:lumOff val="80000"/>
            </a:schemeClr>
          </a:solidFill>
        </p:grpSpPr>
        <p:sp>
          <p:nvSpPr>
            <p:cNvPr id="39"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40"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TƯ BẢN TÀI CHÍNH</a:t>
              </a:r>
            </a:p>
          </p:txBody>
        </p:sp>
      </p:grpSp>
      <p:sp>
        <p:nvSpPr>
          <p:cNvPr id="20" name="Title 2"/>
          <p:cNvSpPr>
            <a:spLocks noGrp="1"/>
          </p:cNvSpPr>
          <p:nvPr>
            <p:ph type="title"/>
          </p:nvPr>
        </p:nvSpPr>
        <p:spPr>
          <a:xfrm>
            <a:off x="762000" y="1156575"/>
            <a:ext cx="16762520" cy="942934"/>
          </a:xfrm>
        </p:spPr>
        <p:txBody>
          <a:bodyPr>
            <a:normAutofit/>
          </a:bodyPr>
          <a:lstStyle/>
          <a:p>
            <a:r>
              <a:rPr lang="en-US" sz="4400" b="1" dirty="0">
                <a:latin typeface="Arial" panose="020B0604020202020204" pitchFamily="34" charset="0"/>
                <a:ea typeface="Verdana" pitchFamily="34" charset="0"/>
                <a:cs typeface="Arial" panose="020B0604020202020204" pitchFamily="34" charset="0"/>
              </a:rPr>
              <a:t>SỰ HÌNH THÀNH VÀ THỐNG TRỊ CỦA TB TÀI CHÍNH</a:t>
            </a:r>
          </a:p>
        </p:txBody>
      </p:sp>
    </p:spTree>
    <p:extLst>
      <p:ext uri="{BB962C8B-B14F-4D97-AF65-F5344CB8AC3E}">
        <p14:creationId xmlns:p14="http://schemas.microsoft.com/office/powerpoint/2010/main" val="833913716"/>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anim calcmode="lin" valueType="num">
                                      <p:cBhvr>
                                        <p:cTn id="37" dur="1000" fill="hold"/>
                                        <p:tgtEl>
                                          <p:spTgt spid="34"/>
                                        </p:tgtEl>
                                        <p:attrNameLst>
                                          <p:attrName>ppt_x</p:attrName>
                                        </p:attrNameLst>
                                      </p:cBhvr>
                                      <p:tavLst>
                                        <p:tav tm="0">
                                          <p:val>
                                            <p:strVal val="#ppt_x"/>
                                          </p:val>
                                        </p:tav>
                                        <p:tav tm="100000">
                                          <p:val>
                                            <p:strVal val="#ppt_x"/>
                                          </p:val>
                                        </p:tav>
                                      </p:tavLst>
                                    </p:anim>
                                    <p:anim calcmode="lin" valueType="num">
                                      <p:cBhvr>
                                        <p:cTn id="38" dur="1000" fill="hold"/>
                                        <p:tgtEl>
                                          <p:spTgt spid="3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1000"/>
                                        <p:tgtEl>
                                          <p:spTgt spid="28"/>
                                        </p:tgtEl>
                                      </p:cBhvr>
                                    </p:animEffect>
                                    <p:anim calcmode="lin" valueType="num">
                                      <p:cBhvr>
                                        <p:cTn id="49" dur="1000" fill="hold"/>
                                        <p:tgtEl>
                                          <p:spTgt spid="28"/>
                                        </p:tgtEl>
                                        <p:attrNameLst>
                                          <p:attrName>ppt_x</p:attrName>
                                        </p:attrNameLst>
                                      </p:cBhvr>
                                      <p:tavLst>
                                        <p:tav tm="0">
                                          <p:val>
                                            <p:strVal val="#ppt_x"/>
                                          </p:val>
                                        </p:tav>
                                        <p:tav tm="100000">
                                          <p:val>
                                            <p:strVal val="#ppt_x"/>
                                          </p:val>
                                        </p:tav>
                                      </p:tavLst>
                                    </p:anim>
                                    <p:anim calcmode="lin" valueType="num">
                                      <p:cBhvr>
                                        <p:cTn id="50" dur="1000" fill="hold"/>
                                        <p:tgtEl>
                                          <p:spTgt spid="2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anim calcmode="lin" valueType="num">
                                      <p:cBhvr>
                                        <p:cTn id="54" dur="1000" fill="hold"/>
                                        <p:tgtEl>
                                          <p:spTgt spid="35"/>
                                        </p:tgtEl>
                                        <p:attrNameLst>
                                          <p:attrName>ppt_x</p:attrName>
                                        </p:attrNameLst>
                                      </p:cBhvr>
                                      <p:tavLst>
                                        <p:tav tm="0">
                                          <p:val>
                                            <p:strVal val="#ppt_x"/>
                                          </p:val>
                                        </p:tav>
                                        <p:tav tm="100000">
                                          <p:val>
                                            <p:strVal val="#ppt_x"/>
                                          </p:val>
                                        </p:tav>
                                      </p:tavLst>
                                    </p:anim>
                                    <p:anim calcmode="lin" valueType="num">
                                      <p:cBhvr>
                                        <p:cTn id="5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5" grpId="0"/>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1" y="4864158"/>
            <a:ext cx="5377546" cy="6337242"/>
          </a:xfrm>
          <a:prstGeom prst="rect">
            <a:avLst/>
          </a:prstGeom>
        </p:spPr>
      </p:pic>
      <p:sp>
        <p:nvSpPr>
          <p:cNvPr id="15" name="Text Box 24"/>
          <p:cNvSpPr txBox="1">
            <a:spLocks noChangeArrowheads="1"/>
          </p:cNvSpPr>
          <p:nvPr/>
        </p:nvSpPr>
        <p:spPr bwMode="black">
          <a:xfrm>
            <a:off x="1523989" y="3773246"/>
            <a:ext cx="4637318" cy="707886"/>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4000" b="1" kern="0">
                <a:solidFill>
                  <a:schemeClr val="accent1"/>
                </a:solidFill>
              </a:rPr>
              <a:t>Đầu sỏ tài chính</a:t>
            </a:r>
          </a:p>
        </p:txBody>
      </p:sp>
      <p:sp>
        <p:nvSpPr>
          <p:cNvPr id="31" name="Freeform 3"/>
          <p:cNvSpPr>
            <a:spLocks/>
          </p:cNvSpPr>
          <p:nvPr/>
        </p:nvSpPr>
        <p:spPr bwMode="gray">
          <a:xfrm>
            <a:off x="11106575" y="3141892"/>
            <a:ext cx="2842022" cy="2135962"/>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headEnd/>
            <a:tailEnd/>
          </a:ln>
        </p:spPr>
        <p:txBody>
          <a:bodyPr/>
          <a:lstStyle/>
          <a:p>
            <a:endParaRPr lang="en-US" sz="9600">
              <a:solidFill>
                <a:schemeClr val="accent1"/>
              </a:solidFill>
            </a:endParaRPr>
          </a:p>
        </p:txBody>
      </p:sp>
      <p:sp>
        <p:nvSpPr>
          <p:cNvPr id="38" name="AutoShape 4"/>
          <p:cNvSpPr>
            <a:spLocks noChangeArrowheads="1"/>
          </p:cNvSpPr>
          <p:nvPr/>
        </p:nvSpPr>
        <p:spPr bwMode="auto">
          <a:xfrm>
            <a:off x="7910838" y="5791306"/>
            <a:ext cx="4447580" cy="5410094"/>
          </a:xfrm>
          <a:prstGeom prst="roundRect">
            <a:avLst>
              <a:gd name="adj" fmla="val 4690"/>
            </a:avLst>
          </a:prstGeom>
          <a:noFill/>
          <a:ln w="57150">
            <a:solidFill>
              <a:schemeClr val="accent2"/>
            </a:solidFill>
            <a:round/>
            <a:headEnd/>
            <a:tailEnd/>
          </a:ln>
          <a:effectLst/>
        </p:spPr>
        <p:txBody>
          <a:bodyPr wrap="none" anchor="ctr"/>
          <a:lstStyle/>
          <a:p>
            <a:endParaRPr lang="en-US" sz="9600">
              <a:solidFill>
                <a:schemeClr val="accent1"/>
              </a:solidFill>
            </a:endParaRPr>
          </a:p>
        </p:txBody>
      </p:sp>
      <p:sp>
        <p:nvSpPr>
          <p:cNvPr id="39" name="AutoShape 5"/>
          <p:cNvSpPr>
            <a:spLocks noChangeArrowheads="1"/>
          </p:cNvSpPr>
          <p:nvPr/>
        </p:nvSpPr>
        <p:spPr bwMode="gray">
          <a:xfrm>
            <a:off x="8362978" y="5536045"/>
            <a:ext cx="3610968" cy="531056"/>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headEnd/>
            <a:tailEnd/>
          </a:ln>
          <a:effectLst/>
        </p:spPr>
        <p:txBody>
          <a:bodyPr wrap="none" anchor="ctr"/>
          <a:lstStyle/>
          <a:p>
            <a:endParaRPr lang="en-US" sz="9600">
              <a:solidFill>
                <a:schemeClr val="accent1"/>
              </a:solidFill>
            </a:endParaRPr>
          </a:p>
        </p:txBody>
      </p:sp>
      <p:sp>
        <p:nvSpPr>
          <p:cNvPr id="40" name="AutoShape 6"/>
          <p:cNvSpPr>
            <a:spLocks noChangeArrowheads="1"/>
          </p:cNvSpPr>
          <p:nvPr/>
        </p:nvSpPr>
        <p:spPr bwMode="auto">
          <a:xfrm flipH="1">
            <a:off x="11611005" y="5676879"/>
            <a:ext cx="141486" cy="266996"/>
          </a:xfrm>
          <a:prstGeom prst="octagon">
            <a:avLst>
              <a:gd name="adj" fmla="val 29287"/>
            </a:avLst>
          </a:prstGeom>
          <a:solidFill>
            <a:schemeClr val="bg1"/>
          </a:solidFill>
          <a:ln w="9525">
            <a:noFill/>
            <a:miter lim="800000"/>
            <a:headEnd/>
            <a:tailEnd/>
          </a:ln>
          <a:effectLst/>
        </p:spPr>
        <p:txBody>
          <a:bodyPr wrap="none" anchor="ctr"/>
          <a:lstStyle/>
          <a:p>
            <a:endParaRPr lang="en-US" sz="9600">
              <a:solidFill>
                <a:schemeClr val="accent1"/>
              </a:solidFill>
            </a:endParaRPr>
          </a:p>
        </p:txBody>
      </p:sp>
      <p:sp>
        <p:nvSpPr>
          <p:cNvPr id="41" name="AutoShape 7"/>
          <p:cNvSpPr>
            <a:spLocks noChangeArrowheads="1"/>
          </p:cNvSpPr>
          <p:nvPr/>
        </p:nvSpPr>
        <p:spPr bwMode="auto">
          <a:xfrm flipH="1">
            <a:off x="8529071" y="5659275"/>
            <a:ext cx="138410" cy="266996"/>
          </a:xfrm>
          <a:prstGeom prst="octagon">
            <a:avLst>
              <a:gd name="adj" fmla="val 29287"/>
            </a:avLst>
          </a:prstGeom>
          <a:solidFill>
            <a:schemeClr val="bg1"/>
          </a:solidFill>
          <a:ln w="9525">
            <a:noFill/>
            <a:miter lim="800000"/>
            <a:headEnd/>
            <a:tailEnd/>
          </a:ln>
          <a:effectLst/>
        </p:spPr>
        <p:txBody>
          <a:bodyPr wrap="none" anchor="ctr"/>
          <a:lstStyle/>
          <a:p>
            <a:endParaRPr lang="en-US" sz="9600">
              <a:solidFill>
                <a:schemeClr val="accent1"/>
              </a:solidFill>
            </a:endParaRPr>
          </a:p>
        </p:txBody>
      </p:sp>
      <p:sp>
        <p:nvSpPr>
          <p:cNvPr id="42" name="AutoShape 8"/>
          <p:cNvSpPr>
            <a:spLocks noChangeArrowheads="1"/>
          </p:cNvSpPr>
          <p:nvPr/>
        </p:nvSpPr>
        <p:spPr bwMode="auto">
          <a:xfrm>
            <a:off x="12773648" y="4864158"/>
            <a:ext cx="4447580" cy="5481710"/>
          </a:xfrm>
          <a:prstGeom prst="roundRect">
            <a:avLst>
              <a:gd name="adj" fmla="val 4690"/>
            </a:avLst>
          </a:prstGeom>
          <a:noFill/>
          <a:ln w="57150">
            <a:solidFill>
              <a:schemeClr val="hlink"/>
            </a:solidFill>
            <a:round/>
            <a:headEnd/>
            <a:tailEnd/>
          </a:ln>
          <a:effectLst/>
        </p:spPr>
        <p:txBody>
          <a:bodyPr wrap="none" anchor="ctr"/>
          <a:lstStyle/>
          <a:p>
            <a:endParaRPr lang="en-US" sz="9600">
              <a:solidFill>
                <a:schemeClr val="accent1"/>
              </a:solidFill>
            </a:endParaRPr>
          </a:p>
        </p:txBody>
      </p:sp>
      <p:sp>
        <p:nvSpPr>
          <p:cNvPr id="43" name="AutoShape 9"/>
          <p:cNvSpPr>
            <a:spLocks noChangeArrowheads="1"/>
          </p:cNvSpPr>
          <p:nvPr/>
        </p:nvSpPr>
        <p:spPr bwMode="gray">
          <a:xfrm>
            <a:off x="13191954" y="4600095"/>
            <a:ext cx="3610968" cy="531056"/>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headEnd/>
            <a:tailEnd/>
          </a:ln>
          <a:effectLst/>
        </p:spPr>
        <p:txBody>
          <a:bodyPr wrap="none" anchor="ctr"/>
          <a:lstStyle/>
          <a:p>
            <a:endParaRPr lang="en-US" sz="9600">
              <a:solidFill>
                <a:schemeClr val="accent1"/>
              </a:solidFill>
            </a:endParaRPr>
          </a:p>
        </p:txBody>
      </p:sp>
      <p:sp>
        <p:nvSpPr>
          <p:cNvPr id="44" name="AutoShape 10"/>
          <p:cNvSpPr>
            <a:spLocks noChangeArrowheads="1"/>
          </p:cNvSpPr>
          <p:nvPr/>
        </p:nvSpPr>
        <p:spPr bwMode="auto">
          <a:xfrm flipH="1">
            <a:off x="16458435" y="4732128"/>
            <a:ext cx="138410" cy="264062"/>
          </a:xfrm>
          <a:prstGeom prst="octagon">
            <a:avLst>
              <a:gd name="adj" fmla="val 29287"/>
            </a:avLst>
          </a:prstGeom>
          <a:solidFill>
            <a:schemeClr val="bg1"/>
          </a:solidFill>
          <a:ln w="9525">
            <a:noFill/>
            <a:miter lim="800000"/>
            <a:headEnd/>
            <a:tailEnd/>
          </a:ln>
          <a:effectLst/>
        </p:spPr>
        <p:txBody>
          <a:bodyPr wrap="none" anchor="ctr"/>
          <a:lstStyle/>
          <a:p>
            <a:endParaRPr lang="en-US" sz="9600">
              <a:solidFill>
                <a:schemeClr val="accent1"/>
              </a:solidFill>
            </a:endParaRPr>
          </a:p>
        </p:txBody>
      </p:sp>
      <p:sp>
        <p:nvSpPr>
          <p:cNvPr id="45" name="AutoShape 11"/>
          <p:cNvSpPr>
            <a:spLocks noChangeArrowheads="1"/>
          </p:cNvSpPr>
          <p:nvPr/>
        </p:nvSpPr>
        <p:spPr bwMode="auto">
          <a:xfrm flipH="1">
            <a:off x="13391881" y="4732128"/>
            <a:ext cx="138410" cy="264062"/>
          </a:xfrm>
          <a:prstGeom prst="octagon">
            <a:avLst>
              <a:gd name="adj" fmla="val 29287"/>
            </a:avLst>
          </a:prstGeom>
          <a:solidFill>
            <a:schemeClr val="bg1"/>
          </a:solidFill>
          <a:ln w="9525">
            <a:noFill/>
            <a:miter lim="800000"/>
            <a:headEnd/>
            <a:tailEnd/>
          </a:ln>
          <a:effectLst/>
        </p:spPr>
        <p:txBody>
          <a:bodyPr wrap="none" anchor="ctr"/>
          <a:lstStyle/>
          <a:p>
            <a:endParaRPr lang="en-US" sz="9600">
              <a:solidFill>
                <a:schemeClr val="accent1"/>
              </a:solidFill>
            </a:endParaRPr>
          </a:p>
        </p:txBody>
      </p:sp>
      <p:sp>
        <p:nvSpPr>
          <p:cNvPr id="46" name="Text Box 13"/>
          <p:cNvSpPr txBox="1">
            <a:spLocks noChangeArrowheads="1"/>
          </p:cNvSpPr>
          <p:nvPr/>
        </p:nvSpPr>
        <p:spPr bwMode="gray">
          <a:xfrm>
            <a:off x="9440635" y="5483233"/>
            <a:ext cx="1375697" cy="523220"/>
          </a:xfrm>
          <a:prstGeom prst="rect">
            <a:avLst/>
          </a:prstGeom>
          <a:noFill/>
          <a:ln w="9525" algn="ctr">
            <a:noFill/>
            <a:miter lim="800000"/>
            <a:headEnd/>
            <a:tailEnd/>
          </a:ln>
          <a:effectLst/>
        </p:spPr>
        <p:txBody>
          <a:bodyPr wrap="none">
            <a:spAutoFit/>
          </a:bodyPr>
          <a:lstStyle/>
          <a:p>
            <a:pPr algn="ctr" eaLnBrk="0" hangingPunct="0"/>
            <a:r>
              <a:rPr lang="en-US" sz="2800" b="1">
                <a:solidFill>
                  <a:schemeClr val="bg1"/>
                </a:solidFill>
              </a:rPr>
              <a:t>KINH TẾ</a:t>
            </a:r>
          </a:p>
        </p:txBody>
      </p:sp>
      <p:sp>
        <p:nvSpPr>
          <p:cNvPr id="47" name="Text Box 14"/>
          <p:cNvSpPr txBox="1">
            <a:spLocks noChangeArrowheads="1"/>
          </p:cNvSpPr>
          <p:nvPr/>
        </p:nvSpPr>
        <p:spPr bwMode="gray">
          <a:xfrm>
            <a:off x="14142684" y="4567821"/>
            <a:ext cx="1718740" cy="523220"/>
          </a:xfrm>
          <a:prstGeom prst="rect">
            <a:avLst/>
          </a:prstGeom>
          <a:noFill/>
          <a:ln w="9525" algn="ctr">
            <a:noFill/>
            <a:miter lim="800000"/>
            <a:headEnd/>
            <a:tailEnd/>
          </a:ln>
          <a:effectLst/>
        </p:spPr>
        <p:txBody>
          <a:bodyPr wrap="none">
            <a:spAutoFit/>
          </a:bodyPr>
          <a:lstStyle/>
          <a:p>
            <a:pPr algn="ctr" eaLnBrk="0" hangingPunct="0"/>
            <a:r>
              <a:rPr lang="en-US" sz="2800" b="1">
                <a:solidFill>
                  <a:srgbClr val="FFFFFF"/>
                </a:solidFill>
              </a:rPr>
              <a:t>CHÍNH TRỊ</a:t>
            </a:r>
          </a:p>
        </p:txBody>
      </p:sp>
      <p:sp>
        <p:nvSpPr>
          <p:cNvPr id="48" name="Text Box 22"/>
          <p:cNvSpPr txBox="1">
            <a:spLocks noChangeArrowheads="1"/>
          </p:cNvSpPr>
          <p:nvPr/>
        </p:nvSpPr>
        <p:spPr bwMode="auto">
          <a:xfrm>
            <a:off x="8067705" y="6222605"/>
            <a:ext cx="4133850" cy="4524315"/>
          </a:xfrm>
          <a:prstGeom prst="rect">
            <a:avLst/>
          </a:prstGeom>
          <a:noFill/>
          <a:ln w="9525" algn="ctr">
            <a:noFill/>
            <a:miter lim="800000"/>
            <a:headEnd/>
            <a:tailEnd/>
          </a:ln>
          <a:effectLst/>
        </p:spPr>
        <p:txBody>
          <a:bodyPr>
            <a:spAutoFit/>
          </a:bodyPr>
          <a:lstStyle/>
          <a:p>
            <a:pPr algn="just" eaLnBrk="0" hangingPunct="0"/>
            <a:r>
              <a:rPr lang="en-US" sz="3200">
                <a:solidFill>
                  <a:schemeClr val="accent1"/>
                </a:solidFill>
              </a:rPr>
              <a:t>1. Chế độ tham dự với lượng cổ phiếu không chế và tổ chức kiểu móc xích.</a:t>
            </a:r>
          </a:p>
          <a:p>
            <a:pPr algn="just" eaLnBrk="0" hangingPunct="0"/>
            <a:r>
              <a:rPr lang="en-US" sz="3200">
                <a:solidFill>
                  <a:schemeClr val="accent1"/>
                </a:solidFill>
              </a:rPr>
              <a:t>2. Lập công ty mới, phát hành trái khoán, kinh doanh công trái, đầu cơ chứng khoán và ruộng đất </a:t>
            </a:r>
          </a:p>
        </p:txBody>
      </p:sp>
      <p:sp>
        <p:nvSpPr>
          <p:cNvPr id="49" name="Text Box 23"/>
          <p:cNvSpPr txBox="1">
            <a:spLocks noChangeArrowheads="1"/>
          </p:cNvSpPr>
          <p:nvPr/>
        </p:nvSpPr>
        <p:spPr bwMode="auto">
          <a:xfrm>
            <a:off x="12942817" y="5236777"/>
            <a:ext cx="4133850" cy="4524315"/>
          </a:xfrm>
          <a:prstGeom prst="rect">
            <a:avLst/>
          </a:prstGeom>
          <a:noFill/>
          <a:ln w="9525" algn="ctr">
            <a:noFill/>
            <a:miter lim="800000"/>
            <a:headEnd/>
            <a:tailEnd/>
          </a:ln>
          <a:effectLst/>
        </p:spPr>
        <p:txBody>
          <a:bodyPr>
            <a:spAutoFit/>
          </a:bodyPr>
          <a:lstStyle/>
          <a:p>
            <a:pPr algn="just" eaLnBrk="0" hangingPunct="0"/>
            <a:r>
              <a:rPr lang="en-US" sz="3200">
                <a:solidFill>
                  <a:schemeClr val="accent1"/>
                </a:solidFill>
              </a:rPr>
              <a:t>1. Chi phối Nhà nước, biến Nhà nước tư sản thành công cụ phục vụ lợi ích.</a:t>
            </a:r>
          </a:p>
          <a:p>
            <a:pPr algn="just" eaLnBrk="0" hangingPunct="0"/>
            <a:r>
              <a:rPr lang="en-US" sz="3200">
                <a:solidFill>
                  <a:schemeClr val="accent1"/>
                </a:solidFill>
              </a:rPr>
              <a:t>2. Làm nảy sinh chủ nghĩa phát xít, chủ nghĩa quân phiệt, chạy đua vũ trang, gây chiến tranh xâm lược</a:t>
            </a:r>
          </a:p>
        </p:txBody>
      </p:sp>
      <p:sp>
        <p:nvSpPr>
          <p:cNvPr id="23" name="Title 2"/>
          <p:cNvSpPr>
            <a:spLocks noGrp="1"/>
          </p:cNvSpPr>
          <p:nvPr>
            <p:ph type="title"/>
          </p:nvPr>
        </p:nvSpPr>
        <p:spPr>
          <a:xfrm>
            <a:off x="762000" y="1156575"/>
            <a:ext cx="16762520" cy="942934"/>
          </a:xfrm>
        </p:spPr>
        <p:txBody>
          <a:bodyPr>
            <a:normAutofit/>
          </a:bodyPr>
          <a:lstStyle/>
          <a:p>
            <a:r>
              <a:rPr lang="en-US" sz="4400" b="1" dirty="0">
                <a:latin typeface="Arial" panose="020B0604020202020204" pitchFamily="34" charset="0"/>
                <a:ea typeface="Verdana" pitchFamily="34" charset="0"/>
                <a:cs typeface="Arial" panose="020B0604020202020204" pitchFamily="34" charset="0"/>
              </a:rPr>
              <a:t>SỰ HÌNH THÀNH VÀ THỐNG TRỊ CỦA TB TÀI CHÍNH</a:t>
            </a:r>
          </a:p>
        </p:txBody>
      </p:sp>
    </p:spTree>
    <p:extLst>
      <p:ext uri="{BB962C8B-B14F-4D97-AF65-F5344CB8AC3E}">
        <p14:creationId xmlns:p14="http://schemas.microsoft.com/office/powerpoint/2010/main" val="30797845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1000"/>
                                        <p:tgtEl>
                                          <p:spTgt spid="41"/>
                                        </p:tgtEl>
                                      </p:cBhvr>
                                    </p:animEffect>
                                    <p:anim calcmode="lin" valueType="num">
                                      <p:cBhvr>
                                        <p:cTn id="25" dur="1000" fill="hold"/>
                                        <p:tgtEl>
                                          <p:spTgt spid="41"/>
                                        </p:tgtEl>
                                        <p:attrNameLst>
                                          <p:attrName>ppt_x</p:attrName>
                                        </p:attrNameLst>
                                      </p:cBhvr>
                                      <p:tavLst>
                                        <p:tav tm="0">
                                          <p:val>
                                            <p:strVal val="#ppt_x"/>
                                          </p:val>
                                        </p:tav>
                                        <p:tav tm="100000">
                                          <p:val>
                                            <p:strVal val="#ppt_x"/>
                                          </p:val>
                                        </p:tav>
                                      </p:tavLst>
                                    </p:anim>
                                    <p:anim calcmode="lin" valueType="num">
                                      <p:cBhvr>
                                        <p:cTn id="26" dur="1000" fill="hold"/>
                                        <p:tgtEl>
                                          <p:spTgt spid="4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1000"/>
                                        <p:tgtEl>
                                          <p:spTgt spid="38"/>
                                        </p:tgtEl>
                                      </p:cBhvr>
                                    </p:animEffect>
                                    <p:anim calcmode="lin" valueType="num">
                                      <p:cBhvr>
                                        <p:cTn id="45" dur="1000" fill="hold"/>
                                        <p:tgtEl>
                                          <p:spTgt spid="38"/>
                                        </p:tgtEl>
                                        <p:attrNameLst>
                                          <p:attrName>ppt_x</p:attrName>
                                        </p:attrNameLst>
                                      </p:cBhvr>
                                      <p:tavLst>
                                        <p:tav tm="0">
                                          <p:val>
                                            <p:strVal val="#ppt_x"/>
                                          </p:val>
                                        </p:tav>
                                        <p:tav tm="100000">
                                          <p:val>
                                            <p:strVal val="#ppt_x"/>
                                          </p:val>
                                        </p:tav>
                                      </p:tavLst>
                                    </p:anim>
                                    <p:anim calcmode="lin" valueType="num">
                                      <p:cBhvr>
                                        <p:cTn id="46" dur="1000" fill="hold"/>
                                        <p:tgtEl>
                                          <p:spTgt spid="38"/>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anim calcmode="lin" valueType="num">
                                      <p:cBhvr>
                                        <p:cTn id="51" dur="1000" fill="hold"/>
                                        <p:tgtEl>
                                          <p:spTgt spid="31"/>
                                        </p:tgtEl>
                                        <p:attrNameLst>
                                          <p:attrName>ppt_x</p:attrName>
                                        </p:attrNameLst>
                                      </p:cBhvr>
                                      <p:tavLst>
                                        <p:tav tm="0">
                                          <p:val>
                                            <p:strVal val="#ppt_x"/>
                                          </p:val>
                                        </p:tav>
                                        <p:tav tm="100000">
                                          <p:val>
                                            <p:strVal val="#ppt_x"/>
                                          </p:val>
                                        </p:tav>
                                      </p:tavLst>
                                    </p:anim>
                                    <p:anim calcmode="lin" valueType="num">
                                      <p:cBhvr>
                                        <p:cTn id="5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1000"/>
                                        <p:tgtEl>
                                          <p:spTgt spid="45"/>
                                        </p:tgtEl>
                                      </p:cBhvr>
                                    </p:animEffect>
                                    <p:anim calcmode="lin" valueType="num">
                                      <p:cBhvr>
                                        <p:cTn id="58" dur="1000" fill="hold"/>
                                        <p:tgtEl>
                                          <p:spTgt spid="45"/>
                                        </p:tgtEl>
                                        <p:attrNameLst>
                                          <p:attrName>ppt_x</p:attrName>
                                        </p:attrNameLst>
                                      </p:cBhvr>
                                      <p:tavLst>
                                        <p:tav tm="0">
                                          <p:val>
                                            <p:strVal val="#ppt_x"/>
                                          </p:val>
                                        </p:tav>
                                        <p:tav tm="100000">
                                          <p:val>
                                            <p:strVal val="#ppt_x"/>
                                          </p:val>
                                        </p:tav>
                                      </p:tavLst>
                                    </p:anim>
                                    <p:anim calcmode="lin" valueType="num">
                                      <p:cBhvr>
                                        <p:cTn id="59" dur="1000" fill="hold"/>
                                        <p:tgtEl>
                                          <p:spTgt spid="4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0"/>
                                        <p:tgtEl>
                                          <p:spTgt spid="44"/>
                                        </p:tgtEl>
                                      </p:cBhvr>
                                    </p:animEffect>
                                    <p:anim calcmode="lin" valueType="num">
                                      <p:cBhvr>
                                        <p:cTn id="63" dur="1000" fill="hold"/>
                                        <p:tgtEl>
                                          <p:spTgt spid="44"/>
                                        </p:tgtEl>
                                        <p:attrNameLst>
                                          <p:attrName>ppt_x</p:attrName>
                                        </p:attrNameLst>
                                      </p:cBhvr>
                                      <p:tavLst>
                                        <p:tav tm="0">
                                          <p:val>
                                            <p:strVal val="#ppt_x"/>
                                          </p:val>
                                        </p:tav>
                                        <p:tav tm="100000">
                                          <p:val>
                                            <p:strVal val="#ppt_x"/>
                                          </p:val>
                                        </p:tav>
                                      </p:tavLst>
                                    </p:anim>
                                    <p:anim calcmode="lin" valueType="num">
                                      <p:cBhvr>
                                        <p:cTn id="64" dur="1000" fill="hold"/>
                                        <p:tgtEl>
                                          <p:spTgt spid="4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1000"/>
                                        <p:tgtEl>
                                          <p:spTgt spid="47"/>
                                        </p:tgtEl>
                                      </p:cBhvr>
                                    </p:animEffect>
                                    <p:anim calcmode="lin" valueType="num">
                                      <p:cBhvr>
                                        <p:cTn id="68" dur="1000" fill="hold"/>
                                        <p:tgtEl>
                                          <p:spTgt spid="47"/>
                                        </p:tgtEl>
                                        <p:attrNameLst>
                                          <p:attrName>ppt_x</p:attrName>
                                        </p:attrNameLst>
                                      </p:cBhvr>
                                      <p:tavLst>
                                        <p:tav tm="0">
                                          <p:val>
                                            <p:strVal val="#ppt_x"/>
                                          </p:val>
                                        </p:tav>
                                        <p:tav tm="100000">
                                          <p:val>
                                            <p:strVal val="#ppt_x"/>
                                          </p:val>
                                        </p:tav>
                                      </p:tavLst>
                                    </p:anim>
                                    <p:anim calcmode="lin" valueType="num">
                                      <p:cBhvr>
                                        <p:cTn id="69" dur="1000" fill="hold"/>
                                        <p:tgtEl>
                                          <p:spTgt spid="4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1000"/>
                                        <p:tgtEl>
                                          <p:spTgt spid="49"/>
                                        </p:tgtEl>
                                      </p:cBhvr>
                                    </p:animEffect>
                                    <p:anim calcmode="lin" valueType="num">
                                      <p:cBhvr>
                                        <p:cTn id="78" dur="1000" fill="hold"/>
                                        <p:tgtEl>
                                          <p:spTgt spid="49"/>
                                        </p:tgtEl>
                                        <p:attrNameLst>
                                          <p:attrName>ppt_x</p:attrName>
                                        </p:attrNameLst>
                                      </p:cBhvr>
                                      <p:tavLst>
                                        <p:tav tm="0">
                                          <p:val>
                                            <p:strVal val="#ppt_x"/>
                                          </p:val>
                                        </p:tav>
                                        <p:tav tm="100000">
                                          <p:val>
                                            <p:strVal val="#ppt_x"/>
                                          </p:val>
                                        </p:tav>
                                      </p:tavLst>
                                    </p:anim>
                                    <p:anim calcmode="lin" valueType="num">
                                      <p:cBhvr>
                                        <p:cTn id="79" dur="1000" fill="hold"/>
                                        <p:tgtEl>
                                          <p:spTgt spid="4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1000"/>
                                        <p:tgtEl>
                                          <p:spTgt spid="42"/>
                                        </p:tgtEl>
                                      </p:cBhvr>
                                    </p:animEffect>
                                    <p:anim calcmode="lin" valueType="num">
                                      <p:cBhvr>
                                        <p:cTn id="83" dur="1000" fill="hold"/>
                                        <p:tgtEl>
                                          <p:spTgt spid="42"/>
                                        </p:tgtEl>
                                        <p:attrNameLst>
                                          <p:attrName>ppt_x</p:attrName>
                                        </p:attrNameLst>
                                      </p:cBhvr>
                                      <p:tavLst>
                                        <p:tav tm="0">
                                          <p:val>
                                            <p:strVal val="#ppt_x"/>
                                          </p:val>
                                        </p:tav>
                                        <p:tav tm="100000">
                                          <p:val>
                                            <p:strVal val="#ppt_x"/>
                                          </p:val>
                                        </p:tav>
                                      </p:tavLst>
                                    </p:anim>
                                    <p:anim calcmode="lin" valueType="num">
                                      <p:cBhvr>
                                        <p:cTn id="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1"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p:bldP spid="48"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762000"/>
            <a:ext cx="16459200" cy="2286000"/>
          </a:xfrm>
        </p:spPr>
        <p:txBody>
          <a:bodyPr>
            <a:normAutofit/>
          </a:bodyPr>
          <a:lstStyle/>
          <a:p>
            <a:r>
              <a:rPr lang="en-US" sz="6000" b="1">
                <a:latin typeface="Verdana" pitchFamily="34" charset="0"/>
                <a:ea typeface="Verdana" pitchFamily="34" charset="0"/>
                <a:cs typeface="Verdana" pitchFamily="34" charset="0"/>
              </a:rPr>
              <a:t>KẾT CẤU CHƯƠNG 4</a:t>
            </a:r>
            <a:endParaRPr lang="en-US" sz="6000" b="1" dirty="0">
              <a:latin typeface="Verdana" pitchFamily="34" charset="0"/>
              <a:ea typeface="Verdana" pitchFamily="34" charset="0"/>
              <a:cs typeface="Verdana" pitchFamily="34" charset="0"/>
            </a:endParaRPr>
          </a:p>
        </p:txBody>
      </p:sp>
      <p:graphicFrame>
        <p:nvGraphicFramePr>
          <p:cNvPr id="2" name="Diagram 1"/>
          <p:cNvGraphicFramePr/>
          <p:nvPr>
            <p:extLst>
              <p:ext uri="{D42A27DB-BD31-4B8C-83A1-F6EECF244321}">
                <p14:modId xmlns:p14="http://schemas.microsoft.com/office/powerpoint/2010/main" val="3911354060"/>
              </p:ext>
            </p:extLst>
          </p:nvPr>
        </p:nvGraphicFramePr>
        <p:xfrm>
          <a:off x="1752600" y="2794000"/>
          <a:ext cx="14859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3714386"/>
      </p:ext>
    </p:extLst>
  </p:cSld>
  <p:clrMapOvr>
    <a:masterClrMapping/>
  </p:clrMapOvr>
  <p:transition spd="slow">
    <p:check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1" y="5463206"/>
            <a:ext cx="5377546" cy="3540096"/>
          </a:xfrm>
          <a:prstGeom prst="rect">
            <a:avLst/>
          </a:prstGeom>
        </p:spPr>
      </p:pic>
      <p:sp>
        <p:nvSpPr>
          <p:cNvPr id="15" name="Text Box 24"/>
          <p:cNvSpPr txBox="1">
            <a:spLocks noChangeArrowheads="1"/>
          </p:cNvSpPr>
          <p:nvPr/>
        </p:nvSpPr>
        <p:spPr bwMode="black">
          <a:xfrm>
            <a:off x="1338461" y="3733800"/>
            <a:ext cx="4963898" cy="707886"/>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4000" b="1" kern="0">
                <a:solidFill>
                  <a:schemeClr val="accent1"/>
                </a:solidFill>
              </a:rPr>
              <a:t>NHỮNG ĐIỂM MỚI</a:t>
            </a:r>
          </a:p>
        </p:txBody>
      </p:sp>
      <p:sp>
        <p:nvSpPr>
          <p:cNvPr id="23" name="Text Box 24"/>
          <p:cNvSpPr txBox="1">
            <a:spLocks noChangeArrowheads="1"/>
          </p:cNvSpPr>
          <p:nvPr/>
        </p:nvSpPr>
        <p:spPr bwMode="black">
          <a:xfrm>
            <a:off x="7421220" y="4434145"/>
            <a:ext cx="9886120" cy="6186309"/>
          </a:xfrm>
          <a:prstGeom prst="rect">
            <a:avLst/>
          </a:prstGeom>
          <a:noFill/>
          <a:ln w="9525">
            <a:solidFill>
              <a:schemeClr val="tx1"/>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571500" indent="-571500" algn="just">
              <a:spcBef>
                <a:spcPct val="50000"/>
              </a:spcBef>
              <a:buClrTx/>
              <a:buFontTx/>
              <a:buChar char="-"/>
            </a:pPr>
            <a:r>
              <a:rPr lang="en-US" altLang="en-US" sz="4400" b="1">
                <a:solidFill>
                  <a:schemeClr val="accent1"/>
                </a:solidFill>
              </a:rPr>
              <a:t>C</a:t>
            </a:r>
            <a:r>
              <a:rPr lang="vi-VN" altLang="en-US" sz="4400" b="1">
                <a:solidFill>
                  <a:schemeClr val="accent1"/>
                </a:solidFill>
              </a:rPr>
              <a:t>ông</a:t>
            </a:r>
            <a:r>
              <a:rPr lang="en-US" altLang="en-US" sz="4400" b="1">
                <a:solidFill>
                  <a:schemeClr val="accent1"/>
                </a:solidFill>
              </a:rPr>
              <a:t> - </a:t>
            </a:r>
            <a:r>
              <a:rPr lang="vi-VN" altLang="en-US" sz="4400" b="1">
                <a:solidFill>
                  <a:schemeClr val="accent1"/>
                </a:solidFill>
              </a:rPr>
              <a:t>nông</a:t>
            </a:r>
            <a:r>
              <a:rPr lang="en-US" altLang="en-US" sz="4400" b="1">
                <a:solidFill>
                  <a:schemeClr val="accent1"/>
                </a:solidFill>
              </a:rPr>
              <a:t> - </a:t>
            </a:r>
            <a:r>
              <a:rPr lang="vi-VN" altLang="en-US" sz="4400" b="1">
                <a:solidFill>
                  <a:schemeClr val="accent1"/>
                </a:solidFill>
              </a:rPr>
              <a:t>thương - tín - dịch vụ hay công nghiệp - quân sự - dịch vụ quốc phòng</a:t>
            </a:r>
            <a:r>
              <a:rPr lang="en-US" altLang="en-US" sz="4400" b="1">
                <a:solidFill>
                  <a:schemeClr val="accent1"/>
                </a:solidFill>
              </a:rPr>
              <a:t>;</a:t>
            </a:r>
          </a:p>
          <a:p>
            <a:pPr marL="571500" indent="-571500" algn="just">
              <a:spcBef>
                <a:spcPct val="50000"/>
              </a:spcBef>
              <a:buClrTx/>
              <a:buFontTx/>
              <a:buChar char="-"/>
            </a:pPr>
            <a:r>
              <a:rPr lang="vi-VN" altLang="en-US" sz="4400" b="1">
                <a:solidFill>
                  <a:schemeClr val="accent1"/>
                </a:solidFill>
              </a:rPr>
              <a:t>"chế độ tham dự" được bổ sung thêm bằng "chế</a:t>
            </a:r>
            <a:r>
              <a:rPr lang="en-US" altLang="en-US" sz="4400" b="1">
                <a:solidFill>
                  <a:schemeClr val="accent1"/>
                </a:solidFill>
              </a:rPr>
              <a:t> </a:t>
            </a:r>
            <a:r>
              <a:rPr lang="vi-VN" altLang="en-US" sz="4400" b="1">
                <a:solidFill>
                  <a:schemeClr val="accent1"/>
                </a:solidFill>
              </a:rPr>
              <a:t>độ uỷ nhiệm“</a:t>
            </a:r>
            <a:endParaRPr lang="en-US" altLang="en-US" sz="4400" b="1">
              <a:solidFill>
                <a:schemeClr val="accent1"/>
              </a:solidFill>
            </a:endParaRPr>
          </a:p>
          <a:p>
            <a:pPr marL="571500" indent="-571500" algn="just">
              <a:spcBef>
                <a:spcPct val="50000"/>
              </a:spcBef>
              <a:buClrTx/>
              <a:buFontTx/>
              <a:buChar char="-"/>
            </a:pPr>
            <a:r>
              <a:rPr lang="en-US" altLang="en-US" sz="4400" b="1">
                <a:solidFill>
                  <a:schemeClr val="accent1"/>
                </a:solidFill>
              </a:rPr>
              <a:t>Sự xuất hiện của các tập đoàn tài chính quốc tế và các trung tâm tài chính thế giới</a:t>
            </a:r>
          </a:p>
        </p:txBody>
      </p:sp>
      <p:sp>
        <p:nvSpPr>
          <p:cNvPr id="7" name="Title 2"/>
          <p:cNvSpPr>
            <a:spLocks noGrp="1"/>
          </p:cNvSpPr>
          <p:nvPr>
            <p:ph type="title"/>
          </p:nvPr>
        </p:nvSpPr>
        <p:spPr>
          <a:xfrm>
            <a:off x="762000" y="1156575"/>
            <a:ext cx="16762520" cy="942934"/>
          </a:xfrm>
        </p:spPr>
        <p:txBody>
          <a:bodyPr>
            <a:normAutofit/>
          </a:bodyPr>
          <a:lstStyle/>
          <a:p>
            <a:r>
              <a:rPr lang="en-US" sz="4400" b="1" dirty="0">
                <a:latin typeface="Arial" panose="020B0604020202020204" pitchFamily="34" charset="0"/>
                <a:ea typeface="Verdana" pitchFamily="34" charset="0"/>
                <a:cs typeface="Arial" panose="020B0604020202020204" pitchFamily="34" charset="0"/>
              </a:rPr>
              <a:t>SỰ HÌNH THÀNH VÀ THỐNG TRỊ CỦA TB TÀI CHÍNH</a:t>
            </a:r>
          </a:p>
        </p:txBody>
      </p:sp>
    </p:spTree>
    <p:extLst>
      <p:ext uri="{BB962C8B-B14F-4D97-AF65-F5344CB8AC3E}">
        <p14:creationId xmlns:p14="http://schemas.microsoft.com/office/powerpoint/2010/main" val="42066566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4"/>
          <p:cNvSpPr txBox="1">
            <a:spLocks noChangeArrowheads="1"/>
          </p:cNvSpPr>
          <p:nvPr/>
        </p:nvSpPr>
        <p:spPr bwMode="black">
          <a:xfrm>
            <a:off x="2030204" y="4002104"/>
            <a:ext cx="5181600"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GĐ cạnh tranh tự do</a:t>
            </a:r>
            <a:endParaRPr lang="en-US" sz="3500" b="1" kern="0">
              <a:solidFill>
                <a:srgbClr val="002060"/>
              </a:solidFill>
            </a:endParaRPr>
          </a:p>
        </p:txBody>
      </p:sp>
      <p:sp>
        <p:nvSpPr>
          <p:cNvPr id="21" name="Text Box 24"/>
          <p:cNvSpPr txBox="1">
            <a:spLocks noChangeArrowheads="1"/>
          </p:cNvSpPr>
          <p:nvPr/>
        </p:nvSpPr>
        <p:spPr bwMode="black">
          <a:xfrm>
            <a:off x="12050504" y="4000792"/>
            <a:ext cx="4343400"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GĐ độc quyền</a:t>
            </a:r>
          </a:p>
        </p:txBody>
      </p:sp>
      <p:pic>
        <p:nvPicPr>
          <p:cNvPr id="22" name="Picture 21"/>
          <p:cNvPicPr>
            <a:picLocks noChangeAspect="1"/>
          </p:cNvPicPr>
          <p:nvPr/>
        </p:nvPicPr>
        <p:blipFill>
          <a:blip r:embed="rId2"/>
          <a:stretch>
            <a:fillRect/>
          </a:stretch>
        </p:blipFill>
        <p:spPr>
          <a:xfrm>
            <a:off x="2148367" y="4931268"/>
            <a:ext cx="4983374" cy="3314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p:cNvPicPr>
            <a:picLocks noChangeAspect="1"/>
          </p:cNvPicPr>
          <p:nvPr/>
        </p:nvPicPr>
        <p:blipFill>
          <a:blip r:embed="rId3"/>
          <a:stretch>
            <a:fillRect/>
          </a:stretch>
        </p:blipFill>
        <p:spPr>
          <a:xfrm>
            <a:off x="12012404" y="4931268"/>
            <a:ext cx="4419600" cy="3314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 Box 24"/>
          <p:cNvSpPr txBox="1">
            <a:spLocks noChangeArrowheads="1"/>
          </p:cNvSpPr>
          <p:nvPr/>
        </p:nvSpPr>
        <p:spPr bwMode="black">
          <a:xfrm>
            <a:off x="2030204" y="8479727"/>
            <a:ext cx="5181600"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Xuất khẩu hàng hóa</a:t>
            </a:r>
            <a:endParaRPr lang="en-US" sz="3500" b="1" kern="0">
              <a:solidFill>
                <a:srgbClr val="002060"/>
              </a:solidFill>
            </a:endParaRPr>
          </a:p>
        </p:txBody>
      </p:sp>
      <p:sp>
        <p:nvSpPr>
          <p:cNvPr id="25" name="Right Arrow 24"/>
          <p:cNvSpPr/>
          <p:nvPr/>
        </p:nvSpPr>
        <p:spPr>
          <a:xfrm>
            <a:off x="7859504" y="5445618"/>
            <a:ext cx="3505200" cy="228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26" name="Text Box 24"/>
          <p:cNvSpPr txBox="1">
            <a:spLocks noChangeArrowheads="1"/>
          </p:cNvSpPr>
          <p:nvPr/>
        </p:nvSpPr>
        <p:spPr bwMode="black">
          <a:xfrm>
            <a:off x="12094048" y="8515941"/>
            <a:ext cx="4343400"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Xuất khẩu tư bản</a:t>
            </a:r>
            <a:endParaRPr lang="en-US" sz="3500" b="1" kern="0">
              <a:solidFill>
                <a:srgbClr val="002060"/>
              </a:solidFill>
            </a:endParaRPr>
          </a:p>
        </p:txBody>
      </p:sp>
      <p:sp>
        <p:nvSpPr>
          <p:cNvPr id="27" name="Text Box 24"/>
          <p:cNvSpPr txBox="1">
            <a:spLocks noChangeArrowheads="1"/>
          </p:cNvSpPr>
          <p:nvPr/>
        </p:nvSpPr>
        <p:spPr bwMode="black">
          <a:xfrm>
            <a:off x="2030204" y="9798715"/>
            <a:ext cx="14407244" cy="286232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defRPr/>
            </a:pPr>
            <a:r>
              <a:rPr lang="en-US" sz="3000" b="1" kern="0">
                <a:solidFill>
                  <a:srgbClr val="002060"/>
                </a:solidFill>
              </a:rPr>
              <a:t>Theo Marx: </a:t>
            </a:r>
            <a:r>
              <a:rPr lang="vi-VN" sz="3000" b="1" kern="0">
                <a:solidFill>
                  <a:srgbClr val="002060"/>
                </a:solidFill>
              </a:rPr>
              <a:t>XKTB là XK quan hệ sx TBCN ra nước ngoài, là công cụ chủ yếu để bành trướng sự thống trị của TB tài chính ra toàn thế giới.</a:t>
            </a:r>
            <a:endParaRPr lang="en-US" sz="3000" b="1" kern="0">
              <a:solidFill>
                <a:srgbClr val="002060"/>
              </a:solidFill>
            </a:endParaRPr>
          </a:p>
          <a:p>
            <a:pPr algn="just" eaLnBrk="1" hangingPunct="1">
              <a:spcBef>
                <a:spcPct val="50000"/>
              </a:spcBef>
              <a:defRPr/>
            </a:pPr>
            <a:r>
              <a:rPr lang="vi-VN" sz="3000" b="1" kern="0">
                <a:solidFill>
                  <a:srgbClr val="002060"/>
                </a:solidFill>
              </a:rPr>
              <a:t>XKTB là vũ khí đấu tranh chủ yếu giữa các tổ chức độc quyền nhằm tranh giành thị trường và phạm vi ảnh hưởng.</a:t>
            </a:r>
          </a:p>
          <a:p>
            <a:pPr algn="just" eaLnBrk="1" hangingPunct="1">
              <a:spcBef>
                <a:spcPct val="50000"/>
              </a:spcBef>
              <a:defRPr/>
            </a:pPr>
            <a:r>
              <a:rPr lang="vi-VN" sz="3000" b="1" kern="0">
                <a:solidFill>
                  <a:srgbClr val="002060"/>
                </a:solidFill>
              </a:rPr>
              <a:t>Lê nin: “theo nghĩa bóng thì các nước XKTB là chia nhau thế giới”.</a:t>
            </a:r>
          </a:p>
        </p:txBody>
      </p:sp>
      <p:grpSp>
        <p:nvGrpSpPr>
          <p:cNvPr id="28" name="Group 3"/>
          <p:cNvGrpSpPr>
            <a:grpSpLocks/>
          </p:cNvGrpSpPr>
          <p:nvPr/>
        </p:nvGrpSpPr>
        <p:grpSpPr bwMode="auto">
          <a:xfrm>
            <a:off x="7859505" y="2895600"/>
            <a:ext cx="3448050" cy="945580"/>
            <a:chOff x="816" y="2304"/>
            <a:chExt cx="1440" cy="448"/>
          </a:xfrm>
          <a:solidFill>
            <a:schemeClr val="accent1">
              <a:lumMod val="20000"/>
              <a:lumOff val="80000"/>
            </a:schemeClr>
          </a:solidFill>
        </p:grpSpPr>
        <p:sp>
          <p:nvSpPr>
            <p:cNvPr id="29"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p>
          </p:txBody>
        </p:sp>
        <p:sp>
          <p:nvSpPr>
            <p:cNvPr id="30"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rgbClr val="000000"/>
                  </a:solidFill>
                  <a:effectLst>
                    <a:outerShdw blurRad="38100" dist="38100" dir="2700000" algn="tl">
                      <a:srgbClr val="FFFFFF"/>
                    </a:outerShdw>
                  </a:effectLst>
                </a:rPr>
                <a:t>KHÁI NIỆM</a:t>
              </a:r>
            </a:p>
          </p:txBody>
        </p:sp>
      </p:grpSp>
      <p:sp>
        <p:nvSpPr>
          <p:cNvPr id="16" name="Title 2"/>
          <p:cNvSpPr>
            <a:spLocks noGrp="1"/>
          </p:cNvSpPr>
          <p:nvPr>
            <p:ph type="title"/>
          </p:nvPr>
        </p:nvSpPr>
        <p:spPr>
          <a:xfrm>
            <a:off x="762000" y="1495466"/>
            <a:ext cx="16762520" cy="942934"/>
          </a:xfrm>
        </p:spPr>
        <p:txBody>
          <a:bodyPr>
            <a:noAutofit/>
          </a:bodyPr>
          <a:lstStyle/>
          <a:p>
            <a:pPr>
              <a:defRPr/>
            </a:pPr>
            <a:r>
              <a:rPr lang="vi-VN" sz="4800" b="1" kern="0" dirty="0">
                <a:solidFill>
                  <a:srgbClr val="002060"/>
                </a:solidFill>
                <a:latin typeface="Arial" panose="020B0604020202020204" pitchFamily="34" charset="0"/>
                <a:cs typeface="Arial" panose="020B0604020202020204" pitchFamily="34" charset="0"/>
              </a:rPr>
              <a:t>XUẤT KHẨU TƯ BẢN</a:t>
            </a:r>
            <a:endParaRPr lang="en-US" sz="4800" b="1" kern="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219137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par>
                                <p:cTn id="17" presetID="53" presetClass="entr" presetSubtype="16"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par>
                                <p:cTn id="40" presetID="5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26"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4"/>
          <p:cNvSpPr txBox="1">
            <a:spLocks noChangeArrowheads="1"/>
          </p:cNvSpPr>
          <p:nvPr/>
        </p:nvSpPr>
        <p:spPr bwMode="black">
          <a:xfrm>
            <a:off x="2030204" y="4764097"/>
            <a:ext cx="5181600"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Các nước phát triển</a:t>
            </a:r>
            <a:endParaRPr lang="en-US" sz="3500" b="1" kern="0">
              <a:solidFill>
                <a:srgbClr val="002060"/>
              </a:solidFill>
            </a:endParaRPr>
          </a:p>
        </p:txBody>
      </p:sp>
      <p:sp>
        <p:nvSpPr>
          <p:cNvPr id="21" name="Text Box 24"/>
          <p:cNvSpPr txBox="1">
            <a:spLocks noChangeArrowheads="1"/>
          </p:cNvSpPr>
          <p:nvPr/>
        </p:nvSpPr>
        <p:spPr bwMode="black">
          <a:xfrm>
            <a:off x="12050504" y="4762785"/>
            <a:ext cx="4343400"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Các nước lạc hậu</a:t>
            </a:r>
          </a:p>
        </p:txBody>
      </p:sp>
      <p:pic>
        <p:nvPicPr>
          <p:cNvPr id="22" name="Picture 21"/>
          <p:cNvPicPr>
            <a:picLocks noChangeAspect="1"/>
          </p:cNvPicPr>
          <p:nvPr/>
        </p:nvPicPr>
        <p:blipFill>
          <a:blip r:embed="rId2"/>
          <a:stretch>
            <a:fillRect/>
          </a:stretch>
        </p:blipFill>
        <p:spPr>
          <a:xfrm>
            <a:off x="2148367" y="5835665"/>
            <a:ext cx="4983374" cy="3029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p:cNvPicPr>
            <a:picLocks noChangeAspect="1"/>
          </p:cNvPicPr>
          <p:nvPr/>
        </p:nvPicPr>
        <p:blipFill>
          <a:blip r:embed="rId3"/>
          <a:stretch>
            <a:fillRect/>
          </a:stretch>
        </p:blipFill>
        <p:spPr>
          <a:xfrm>
            <a:off x="12012404" y="5803750"/>
            <a:ext cx="4419600" cy="3093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 Box 24"/>
          <p:cNvSpPr txBox="1">
            <a:spLocks noChangeArrowheads="1"/>
          </p:cNvSpPr>
          <p:nvPr/>
        </p:nvSpPr>
        <p:spPr bwMode="black">
          <a:xfrm>
            <a:off x="2030204" y="9363445"/>
            <a:ext cx="5181600" cy="1708160"/>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chemeClr val="accent1"/>
                </a:solidFill>
              </a:rPr>
              <a:t>Cần tìm nơi đầu tư có nhiều lợi nhuận hơn đầu tư ở trong nước</a:t>
            </a:r>
          </a:p>
        </p:txBody>
      </p:sp>
      <p:sp>
        <p:nvSpPr>
          <p:cNvPr id="25" name="Right Arrow 24"/>
          <p:cNvSpPr/>
          <p:nvPr/>
        </p:nvSpPr>
        <p:spPr>
          <a:xfrm>
            <a:off x="7532915" y="6485051"/>
            <a:ext cx="4201886" cy="1504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a:t>TƯ BẢN THỪA</a:t>
            </a:r>
          </a:p>
        </p:txBody>
      </p:sp>
      <p:sp>
        <p:nvSpPr>
          <p:cNvPr id="26" name="Text Box 24"/>
          <p:cNvSpPr txBox="1">
            <a:spLocks noChangeArrowheads="1"/>
          </p:cNvSpPr>
          <p:nvPr/>
        </p:nvSpPr>
        <p:spPr bwMode="black">
          <a:xfrm>
            <a:off x="11036619" y="9277933"/>
            <a:ext cx="6640306" cy="2785378"/>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chemeClr val="accent1"/>
                </a:solidFill>
              </a:rPr>
              <a:t>Bị lôi cuốn vào sự giao lưu kinh tế nhưng thiếu tư bản, giá ruộng đất tương đối hạ, tiền lương thấp, nguyên liệu rẻ, tỷ suất lợi nhuận cao</a:t>
            </a:r>
          </a:p>
        </p:txBody>
      </p:sp>
      <p:grpSp>
        <p:nvGrpSpPr>
          <p:cNvPr id="15" name="Group 3"/>
          <p:cNvGrpSpPr>
            <a:grpSpLocks/>
          </p:cNvGrpSpPr>
          <p:nvPr/>
        </p:nvGrpSpPr>
        <p:grpSpPr bwMode="auto">
          <a:xfrm>
            <a:off x="7707104" y="3657592"/>
            <a:ext cx="3875296" cy="945580"/>
            <a:chOff x="816" y="2304"/>
            <a:chExt cx="1440" cy="448"/>
          </a:xfrm>
          <a:solidFill>
            <a:schemeClr val="accent1">
              <a:lumMod val="20000"/>
              <a:lumOff val="80000"/>
            </a:schemeClr>
          </a:solidFill>
        </p:grpSpPr>
        <p:sp>
          <p:nvSpPr>
            <p:cNvPr id="16"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17"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NGUYÊN NHÂN</a:t>
              </a:r>
            </a:p>
          </p:txBody>
        </p:sp>
      </p:grpSp>
      <p:sp>
        <p:nvSpPr>
          <p:cNvPr id="14" name="Title 2"/>
          <p:cNvSpPr>
            <a:spLocks noGrp="1"/>
          </p:cNvSpPr>
          <p:nvPr>
            <p:ph type="title"/>
          </p:nvPr>
        </p:nvSpPr>
        <p:spPr>
          <a:xfrm>
            <a:off x="762000" y="1495466"/>
            <a:ext cx="16762520" cy="942934"/>
          </a:xfrm>
        </p:spPr>
        <p:txBody>
          <a:bodyPr>
            <a:noAutofit/>
          </a:bodyPr>
          <a:lstStyle/>
          <a:p>
            <a:pPr>
              <a:defRPr/>
            </a:pPr>
            <a:r>
              <a:rPr lang="vi-VN" sz="4800" b="1" kern="0" dirty="0">
                <a:solidFill>
                  <a:srgbClr val="002060"/>
                </a:solidFill>
                <a:latin typeface="Arial" panose="020B0604020202020204" pitchFamily="34" charset="0"/>
                <a:cs typeface="Arial" panose="020B0604020202020204" pitchFamily="34" charset="0"/>
              </a:rPr>
              <a:t>XUẤT KHẨU TƯ BẢN</a:t>
            </a:r>
            <a:endParaRPr lang="en-US" sz="4800" b="1" kern="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487106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par>
                                <p:cTn id="17" presetID="53" presetClass="entr" presetSubtype="16"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par>
                                <p:cTn id="40" presetID="5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4"/>
          <p:cNvSpPr txBox="1">
            <a:spLocks noChangeArrowheads="1"/>
          </p:cNvSpPr>
          <p:nvPr/>
        </p:nvSpPr>
        <p:spPr bwMode="black">
          <a:xfrm>
            <a:off x="2335012" y="4894729"/>
            <a:ext cx="5181600"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chemeClr val="accent1"/>
                </a:solidFill>
              </a:rPr>
              <a:t>ĐẦU TƯ TRỰC TIẾP</a:t>
            </a:r>
          </a:p>
        </p:txBody>
      </p:sp>
      <p:sp>
        <p:nvSpPr>
          <p:cNvPr id="9" name="Text Box 24"/>
          <p:cNvSpPr txBox="1">
            <a:spLocks noChangeArrowheads="1"/>
          </p:cNvSpPr>
          <p:nvPr/>
        </p:nvSpPr>
        <p:spPr bwMode="black">
          <a:xfrm>
            <a:off x="11473536" y="4871645"/>
            <a:ext cx="4659104"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chemeClr val="accent1"/>
                </a:solidFill>
              </a:rPr>
              <a:t>ĐẦU TƯ GIÁN TIẾP</a:t>
            </a:r>
          </a:p>
        </p:txBody>
      </p:sp>
      <p:pic>
        <p:nvPicPr>
          <p:cNvPr id="10" name="Picture 9"/>
          <p:cNvPicPr>
            <a:picLocks noChangeAspect="1"/>
          </p:cNvPicPr>
          <p:nvPr/>
        </p:nvPicPr>
        <p:blipFill>
          <a:blip r:embed="rId2"/>
          <a:stretch>
            <a:fillRect/>
          </a:stretch>
        </p:blipFill>
        <p:spPr>
          <a:xfrm>
            <a:off x="1110342" y="5835665"/>
            <a:ext cx="8011884" cy="41791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3"/>
          <a:stretch>
            <a:fillRect/>
          </a:stretch>
        </p:blipFill>
        <p:spPr>
          <a:xfrm>
            <a:off x="9818913" y="5835666"/>
            <a:ext cx="7705606" cy="4179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 Box 24"/>
          <p:cNvSpPr txBox="1">
            <a:spLocks noChangeArrowheads="1"/>
          </p:cNvSpPr>
          <p:nvPr/>
        </p:nvSpPr>
        <p:spPr bwMode="black">
          <a:xfrm>
            <a:off x="870861" y="10212077"/>
            <a:ext cx="8360226" cy="2246769"/>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Xuất khẩu tư bản hoạt động để xây mới hoặc mua lại với các hình thức hỗn hợp song phương, đa phương hoặc 100% vốn nước ngoài</a:t>
            </a:r>
            <a:endParaRPr lang="en-US" sz="3500" b="1" kern="0">
              <a:solidFill>
                <a:srgbClr val="002060"/>
              </a:solidFill>
            </a:endParaRPr>
          </a:p>
        </p:txBody>
      </p:sp>
      <p:sp>
        <p:nvSpPr>
          <p:cNvPr id="18" name="Text Box 24"/>
          <p:cNvSpPr txBox="1">
            <a:spLocks noChangeArrowheads="1"/>
          </p:cNvSpPr>
          <p:nvPr/>
        </p:nvSpPr>
        <p:spPr bwMode="black">
          <a:xfrm>
            <a:off x="9818915" y="10233849"/>
            <a:ext cx="7705606" cy="1708160"/>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dirty="0" err="1">
                <a:solidFill>
                  <a:srgbClr val="FF0000"/>
                </a:solidFill>
              </a:rPr>
              <a:t>Xuất</a:t>
            </a:r>
            <a:r>
              <a:rPr lang="en-US" sz="3500" b="1" kern="0" dirty="0">
                <a:solidFill>
                  <a:srgbClr val="FF0000"/>
                </a:solidFill>
              </a:rPr>
              <a:t> </a:t>
            </a:r>
            <a:r>
              <a:rPr lang="en-US" sz="3500" b="1" kern="0" dirty="0" err="1">
                <a:solidFill>
                  <a:srgbClr val="FF0000"/>
                </a:solidFill>
              </a:rPr>
              <a:t>khẩu</a:t>
            </a:r>
            <a:r>
              <a:rPr lang="en-US" sz="3500" b="1" kern="0" dirty="0">
                <a:solidFill>
                  <a:srgbClr val="FF0000"/>
                </a:solidFill>
              </a:rPr>
              <a:t> </a:t>
            </a:r>
            <a:r>
              <a:rPr lang="en-US" sz="3500" b="1" kern="0" dirty="0" err="1">
                <a:solidFill>
                  <a:srgbClr val="FF0000"/>
                </a:solidFill>
              </a:rPr>
              <a:t>tư</a:t>
            </a:r>
            <a:r>
              <a:rPr lang="en-US" sz="3500" b="1" kern="0" dirty="0">
                <a:solidFill>
                  <a:srgbClr val="FF0000"/>
                </a:solidFill>
              </a:rPr>
              <a:t> </a:t>
            </a:r>
            <a:r>
              <a:rPr lang="en-US" sz="3500" b="1" kern="0" dirty="0" err="1">
                <a:solidFill>
                  <a:srgbClr val="FF0000"/>
                </a:solidFill>
              </a:rPr>
              <a:t>bản</a:t>
            </a:r>
            <a:r>
              <a:rPr lang="en-US" sz="3500" b="1" kern="0" dirty="0">
                <a:solidFill>
                  <a:srgbClr val="FF0000"/>
                </a:solidFill>
              </a:rPr>
              <a:t> </a:t>
            </a:r>
            <a:r>
              <a:rPr lang="en-US" sz="3500" b="1" kern="0" dirty="0" err="1">
                <a:solidFill>
                  <a:srgbClr val="FF0000"/>
                </a:solidFill>
              </a:rPr>
              <a:t>cho</a:t>
            </a:r>
            <a:r>
              <a:rPr lang="en-US" sz="3500" b="1" kern="0" dirty="0">
                <a:solidFill>
                  <a:srgbClr val="FF0000"/>
                </a:solidFill>
              </a:rPr>
              <a:t> </a:t>
            </a:r>
            <a:r>
              <a:rPr lang="en-US" sz="3500" b="1" kern="0" dirty="0" err="1">
                <a:solidFill>
                  <a:srgbClr val="FF0000"/>
                </a:solidFill>
              </a:rPr>
              <a:t>vay</a:t>
            </a:r>
            <a:r>
              <a:rPr lang="en-US" sz="3500" b="1" kern="0" dirty="0">
                <a:solidFill>
                  <a:srgbClr val="FF0000"/>
                </a:solidFill>
              </a:rPr>
              <a:t> </a:t>
            </a:r>
            <a:r>
              <a:rPr lang="en-US" sz="3500" b="1" kern="0" dirty="0" err="1">
                <a:solidFill>
                  <a:srgbClr val="FF0000"/>
                </a:solidFill>
              </a:rPr>
              <a:t>đối</a:t>
            </a:r>
            <a:r>
              <a:rPr lang="en-US" sz="3500" b="1" kern="0" dirty="0">
                <a:solidFill>
                  <a:srgbClr val="FF0000"/>
                </a:solidFill>
              </a:rPr>
              <a:t> </a:t>
            </a:r>
            <a:r>
              <a:rPr lang="en-US" sz="3500" b="1" kern="0" dirty="0" err="1">
                <a:solidFill>
                  <a:srgbClr val="FF0000"/>
                </a:solidFill>
              </a:rPr>
              <a:t>với</a:t>
            </a:r>
            <a:r>
              <a:rPr lang="en-US" sz="3500" b="1" kern="0" dirty="0">
                <a:solidFill>
                  <a:srgbClr val="FF0000"/>
                </a:solidFill>
              </a:rPr>
              <a:t> </a:t>
            </a:r>
            <a:r>
              <a:rPr lang="en-US" sz="3500" b="1" kern="0" dirty="0" err="1">
                <a:solidFill>
                  <a:srgbClr val="FF0000"/>
                </a:solidFill>
              </a:rPr>
              <a:t>nhà</a:t>
            </a:r>
            <a:r>
              <a:rPr lang="en-US" sz="3500" b="1" kern="0" dirty="0">
                <a:solidFill>
                  <a:srgbClr val="FF0000"/>
                </a:solidFill>
              </a:rPr>
              <a:t> </a:t>
            </a:r>
            <a:r>
              <a:rPr lang="en-US" sz="3500" b="1" kern="0" dirty="0" err="1">
                <a:solidFill>
                  <a:srgbClr val="FF0000"/>
                </a:solidFill>
              </a:rPr>
              <a:t>nước</a:t>
            </a:r>
            <a:r>
              <a:rPr lang="en-US" sz="3500" b="1" kern="0" dirty="0">
                <a:solidFill>
                  <a:srgbClr val="FF0000"/>
                </a:solidFill>
              </a:rPr>
              <a:t> hay </a:t>
            </a:r>
            <a:r>
              <a:rPr lang="en-US" sz="3500" b="1" kern="0" dirty="0" err="1">
                <a:solidFill>
                  <a:srgbClr val="FF0000"/>
                </a:solidFill>
              </a:rPr>
              <a:t>tư</a:t>
            </a:r>
            <a:r>
              <a:rPr lang="en-US" sz="3500" b="1" kern="0" dirty="0">
                <a:solidFill>
                  <a:srgbClr val="FF0000"/>
                </a:solidFill>
              </a:rPr>
              <a:t> </a:t>
            </a:r>
            <a:r>
              <a:rPr lang="en-US" sz="3500" b="1" kern="0" dirty="0" err="1">
                <a:solidFill>
                  <a:srgbClr val="FF0000"/>
                </a:solidFill>
              </a:rPr>
              <a:t>nhân</a:t>
            </a:r>
            <a:r>
              <a:rPr lang="en-US" sz="3500" b="1" kern="0" dirty="0">
                <a:solidFill>
                  <a:srgbClr val="FF0000"/>
                </a:solidFill>
              </a:rPr>
              <a:t> </a:t>
            </a:r>
            <a:r>
              <a:rPr lang="en-US" sz="3500" b="1" kern="0" dirty="0" err="1">
                <a:solidFill>
                  <a:srgbClr val="FF0000"/>
                </a:solidFill>
              </a:rPr>
              <a:t>nước</a:t>
            </a:r>
            <a:r>
              <a:rPr lang="en-US" sz="3500" b="1" kern="0" dirty="0">
                <a:solidFill>
                  <a:srgbClr val="FF0000"/>
                </a:solidFill>
              </a:rPr>
              <a:t> </a:t>
            </a:r>
            <a:r>
              <a:rPr lang="en-US" sz="3500" b="1" kern="0" dirty="0" err="1">
                <a:solidFill>
                  <a:srgbClr val="FF0000"/>
                </a:solidFill>
              </a:rPr>
              <a:t>ngoài</a:t>
            </a:r>
            <a:r>
              <a:rPr lang="en-US" sz="3500" b="1" kern="0" dirty="0">
                <a:solidFill>
                  <a:srgbClr val="FF0000"/>
                </a:solidFill>
              </a:rPr>
              <a:t>  </a:t>
            </a:r>
            <a:r>
              <a:rPr lang="en-US" sz="3500" b="1" kern="0" dirty="0" err="1">
                <a:solidFill>
                  <a:srgbClr val="FF0000"/>
                </a:solidFill>
              </a:rPr>
              <a:t>vay</a:t>
            </a:r>
            <a:r>
              <a:rPr lang="en-US" sz="3500" b="1" kern="0" dirty="0">
                <a:solidFill>
                  <a:srgbClr val="FF0000"/>
                </a:solidFill>
              </a:rPr>
              <a:t>, </a:t>
            </a:r>
            <a:r>
              <a:rPr lang="en-US" sz="3500" b="1" kern="0" dirty="0" err="1">
                <a:solidFill>
                  <a:srgbClr val="FF0000"/>
                </a:solidFill>
              </a:rPr>
              <a:t>có</a:t>
            </a:r>
            <a:r>
              <a:rPr lang="en-US" sz="3500" b="1" kern="0" dirty="0">
                <a:solidFill>
                  <a:srgbClr val="FF0000"/>
                </a:solidFill>
              </a:rPr>
              <a:t> </a:t>
            </a:r>
            <a:r>
              <a:rPr lang="en-US" sz="3500" b="1" kern="0" dirty="0" err="1">
                <a:solidFill>
                  <a:srgbClr val="FF0000"/>
                </a:solidFill>
              </a:rPr>
              <a:t>thu</a:t>
            </a:r>
            <a:r>
              <a:rPr lang="en-US" sz="3500" b="1" kern="0" dirty="0">
                <a:solidFill>
                  <a:srgbClr val="FF0000"/>
                </a:solidFill>
              </a:rPr>
              <a:t> </a:t>
            </a:r>
            <a:r>
              <a:rPr lang="en-US" sz="3500" b="1" kern="0" dirty="0" err="1">
                <a:solidFill>
                  <a:srgbClr val="FF0000"/>
                </a:solidFill>
              </a:rPr>
              <a:t>lãi</a:t>
            </a:r>
            <a:endParaRPr lang="en-US" sz="3500" b="1" kern="0" dirty="0">
              <a:solidFill>
                <a:srgbClr val="002060"/>
              </a:solidFill>
            </a:endParaRPr>
          </a:p>
        </p:txBody>
      </p:sp>
      <p:grpSp>
        <p:nvGrpSpPr>
          <p:cNvPr id="20" name="Group 3"/>
          <p:cNvGrpSpPr>
            <a:grpSpLocks/>
          </p:cNvGrpSpPr>
          <p:nvPr/>
        </p:nvGrpSpPr>
        <p:grpSpPr bwMode="auto">
          <a:xfrm>
            <a:off x="7859505" y="3657592"/>
            <a:ext cx="3448050" cy="945580"/>
            <a:chOff x="816" y="2304"/>
            <a:chExt cx="1440" cy="448"/>
          </a:xfrm>
          <a:solidFill>
            <a:schemeClr val="accent1">
              <a:lumMod val="20000"/>
              <a:lumOff val="80000"/>
            </a:schemeClr>
          </a:solidFill>
        </p:grpSpPr>
        <p:sp>
          <p:nvSpPr>
            <p:cNvPr id="21"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22"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HÌNH THỨC</a:t>
              </a:r>
            </a:p>
          </p:txBody>
        </p:sp>
      </p:grpSp>
      <p:sp>
        <p:nvSpPr>
          <p:cNvPr id="13" name="Title 2"/>
          <p:cNvSpPr>
            <a:spLocks noGrp="1"/>
          </p:cNvSpPr>
          <p:nvPr>
            <p:ph type="title"/>
          </p:nvPr>
        </p:nvSpPr>
        <p:spPr>
          <a:xfrm>
            <a:off x="762000" y="1495466"/>
            <a:ext cx="16762520" cy="942934"/>
          </a:xfrm>
        </p:spPr>
        <p:txBody>
          <a:bodyPr>
            <a:noAutofit/>
          </a:bodyPr>
          <a:lstStyle/>
          <a:p>
            <a:pPr>
              <a:defRPr/>
            </a:pPr>
            <a:r>
              <a:rPr lang="vi-VN" sz="4800" b="1" kern="0" dirty="0">
                <a:solidFill>
                  <a:srgbClr val="002060"/>
                </a:solidFill>
                <a:latin typeface="Arial" panose="020B0604020202020204" pitchFamily="34" charset="0"/>
                <a:cs typeface="Arial" panose="020B0604020202020204" pitchFamily="34" charset="0"/>
              </a:rPr>
              <a:t>XUẤT KHẨU TƯ BẢN</a:t>
            </a:r>
            <a:endParaRPr lang="en-US" sz="4800" b="1" kern="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87756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4"/>
          <p:cNvSpPr txBox="1">
            <a:spLocks noChangeArrowheads="1"/>
          </p:cNvSpPr>
          <p:nvPr/>
        </p:nvSpPr>
        <p:spPr bwMode="black">
          <a:xfrm>
            <a:off x="2400328" y="4513737"/>
            <a:ext cx="5181600"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TƯ BẢN NHÀ NƯỚC</a:t>
            </a:r>
            <a:endParaRPr lang="en-US" sz="3500" b="1" kern="0">
              <a:solidFill>
                <a:srgbClr val="002060"/>
              </a:solidFill>
            </a:endParaRPr>
          </a:p>
        </p:txBody>
      </p:sp>
      <p:sp>
        <p:nvSpPr>
          <p:cNvPr id="9" name="Text Box 24"/>
          <p:cNvSpPr txBox="1">
            <a:spLocks noChangeArrowheads="1"/>
          </p:cNvSpPr>
          <p:nvPr/>
        </p:nvSpPr>
        <p:spPr bwMode="black">
          <a:xfrm>
            <a:off x="11473536" y="4490652"/>
            <a:ext cx="4659104" cy="63094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TƯ BẢN TƯ NHÂN</a:t>
            </a:r>
          </a:p>
        </p:txBody>
      </p:sp>
      <p:pic>
        <p:nvPicPr>
          <p:cNvPr id="10" name="Picture 9"/>
          <p:cNvPicPr>
            <a:picLocks noChangeAspect="1"/>
          </p:cNvPicPr>
          <p:nvPr/>
        </p:nvPicPr>
        <p:blipFill>
          <a:blip r:embed="rId2"/>
          <a:stretch>
            <a:fillRect/>
          </a:stretch>
        </p:blipFill>
        <p:spPr>
          <a:xfrm>
            <a:off x="1480458" y="5454673"/>
            <a:ext cx="6988628" cy="41791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3"/>
          <a:stretch>
            <a:fillRect/>
          </a:stretch>
        </p:blipFill>
        <p:spPr>
          <a:xfrm>
            <a:off x="10341429" y="5454674"/>
            <a:ext cx="6792686" cy="4179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 Box 24"/>
          <p:cNvSpPr txBox="1">
            <a:spLocks noChangeArrowheads="1"/>
          </p:cNvSpPr>
          <p:nvPr/>
        </p:nvSpPr>
        <p:spPr bwMode="black">
          <a:xfrm>
            <a:off x="870861" y="9938664"/>
            <a:ext cx="8360226" cy="2062103"/>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Đầy tư nguồn vốn từ ngân quỹ hoặc viện trợ hoàn lại/không hoàn lại để thực hiện những mục tiêu về kinh tế, chính trị và quân sự</a:t>
            </a:r>
          </a:p>
        </p:txBody>
      </p:sp>
      <p:sp>
        <p:nvSpPr>
          <p:cNvPr id="18" name="Text Box 24"/>
          <p:cNvSpPr txBox="1">
            <a:spLocks noChangeArrowheads="1"/>
          </p:cNvSpPr>
          <p:nvPr/>
        </p:nvSpPr>
        <p:spPr bwMode="black">
          <a:xfrm>
            <a:off x="9818915" y="9916892"/>
            <a:ext cx="7705606" cy="181588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2800" b="1" kern="0">
                <a:solidFill>
                  <a:schemeClr val="accent1"/>
                </a:solidFill>
              </a:rPr>
              <a:t>Thường được đầu tư vào những ngành kinh tế có vòng quay tư bản ngắn và thu được lợi nhuận độc quyền cao, chủ yếu là các công ty xuyên quốc gia</a:t>
            </a:r>
          </a:p>
        </p:txBody>
      </p:sp>
      <p:grpSp>
        <p:nvGrpSpPr>
          <p:cNvPr id="12" name="Group 3"/>
          <p:cNvGrpSpPr>
            <a:grpSpLocks/>
          </p:cNvGrpSpPr>
          <p:nvPr/>
        </p:nvGrpSpPr>
        <p:grpSpPr bwMode="auto">
          <a:xfrm>
            <a:off x="7859505" y="3276600"/>
            <a:ext cx="3448050" cy="945580"/>
            <a:chOff x="816" y="2304"/>
            <a:chExt cx="1440" cy="448"/>
          </a:xfrm>
          <a:solidFill>
            <a:schemeClr val="accent1">
              <a:lumMod val="20000"/>
              <a:lumOff val="80000"/>
            </a:schemeClr>
          </a:solidFill>
        </p:grpSpPr>
        <p:sp>
          <p:nvSpPr>
            <p:cNvPr id="14"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16"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CHỦ SỞ HỮU</a:t>
              </a:r>
            </a:p>
          </p:txBody>
        </p:sp>
      </p:grpSp>
      <p:sp>
        <p:nvSpPr>
          <p:cNvPr id="19" name="Title 2"/>
          <p:cNvSpPr>
            <a:spLocks noGrp="1"/>
          </p:cNvSpPr>
          <p:nvPr>
            <p:ph type="title"/>
          </p:nvPr>
        </p:nvSpPr>
        <p:spPr>
          <a:xfrm>
            <a:off x="762000" y="1495466"/>
            <a:ext cx="16762520" cy="942934"/>
          </a:xfrm>
        </p:spPr>
        <p:txBody>
          <a:bodyPr>
            <a:noAutofit/>
          </a:bodyPr>
          <a:lstStyle/>
          <a:p>
            <a:pPr>
              <a:defRPr/>
            </a:pPr>
            <a:r>
              <a:rPr lang="vi-VN" sz="4800" b="1" kern="0" dirty="0">
                <a:solidFill>
                  <a:srgbClr val="002060"/>
                </a:solidFill>
                <a:latin typeface="Arial" panose="020B0604020202020204" pitchFamily="34" charset="0"/>
                <a:cs typeface="Arial" panose="020B0604020202020204" pitchFamily="34" charset="0"/>
              </a:rPr>
              <a:t>XUẤT KHẨU TƯ BẢN</a:t>
            </a:r>
            <a:endParaRPr lang="en-US" sz="4800" b="1" kern="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2873411"/>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49_17_1335584712_93_9dc20120428FNM950.png"/>
          <p:cNvPicPr>
            <a:picLocks noChangeAspect="1"/>
          </p:cNvPicPr>
          <p:nvPr/>
        </p:nvPicPr>
        <p:blipFill>
          <a:blip r:embed="rId2"/>
          <a:stretch>
            <a:fillRect/>
          </a:stretch>
        </p:blipFill>
        <p:spPr>
          <a:xfrm>
            <a:off x="1081767" y="4931228"/>
            <a:ext cx="11334750" cy="7772400"/>
          </a:xfrm>
          <a:prstGeom prst="rect">
            <a:avLst/>
          </a:prstGeom>
        </p:spPr>
      </p:pic>
      <p:sp>
        <p:nvSpPr>
          <p:cNvPr id="14" name="Text Box 24"/>
          <p:cNvSpPr txBox="1">
            <a:spLocks noChangeArrowheads="1"/>
          </p:cNvSpPr>
          <p:nvPr/>
        </p:nvSpPr>
        <p:spPr bwMode="black">
          <a:xfrm>
            <a:off x="12801601" y="5753264"/>
            <a:ext cx="4528466" cy="6824945"/>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dirty="0" err="1">
                <a:solidFill>
                  <a:srgbClr val="FF0000"/>
                </a:solidFill>
              </a:rPr>
              <a:t>Xu</a:t>
            </a:r>
            <a:r>
              <a:rPr lang="en-US" sz="3500" b="1" kern="0" dirty="0">
                <a:solidFill>
                  <a:srgbClr val="FF0000"/>
                </a:solidFill>
              </a:rPr>
              <a:t> </a:t>
            </a:r>
            <a:r>
              <a:rPr lang="en-US" sz="3500" b="1" kern="0" dirty="0" err="1">
                <a:solidFill>
                  <a:srgbClr val="FF0000"/>
                </a:solidFill>
              </a:rPr>
              <a:t>hướng</a:t>
            </a:r>
            <a:r>
              <a:rPr lang="en-US" sz="3500" b="1" kern="0" dirty="0">
                <a:solidFill>
                  <a:srgbClr val="FF0000"/>
                </a:solidFill>
              </a:rPr>
              <a:t>: </a:t>
            </a:r>
            <a:r>
              <a:rPr lang="en-US" sz="3500" b="1" kern="0" dirty="0" err="1">
                <a:solidFill>
                  <a:schemeClr val="accent1"/>
                </a:solidFill>
              </a:rPr>
              <a:t>lúc</a:t>
            </a:r>
            <a:r>
              <a:rPr lang="en-US" sz="3500" b="1" kern="0" dirty="0">
                <a:solidFill>
                  <a:schemeClr val="accent1"/>
                </a:solidFill>
              </a:rPr>
              <a:t> </a:t>
            </a:r>
            <a:r>
              <a:rPr lang="en-US" sz="3500" b="1" kern="0" dirty="0" err="1">
                <a:solidFill>
                  <a:schemeClr val="accent1"/>
                </a:solidFill>
              </a:rPr>
              <a:t>đầu</a:t>
            </a:r>
            <a:r>
              <a:rPr lang="en-US" sz="3500" b="1" kern="0" dirty="0">
                <a:solidFill>
                  <a:schemeClr val="accent1"/>
                </a:solidFill>
              </a:rPr>
              <a:t>, </a:t>
            </a:r>
            <a:r>
              <a:rPr lang="en-US" sz="3500" b="1" kern="0" dirty="0" err="1">
                <a:solidFill>
                  <a:schemeClr val="accent1"/>
                </a:solidFill>
              </a:rPr>
              <a:t>luồng</a:t>
            </a:r>
            <a:r>
              <a:rPr lang="en-US" sz="3500" b="1" kern="0" dirty="0">
                <a:solidFill>
                  <a:schemeClr val="accent1"/>
                </a:solidFill>
              </a:rPr>
              <a:t> </a:t>
            </a:r>
            <a:r>
              <a:rPr lang="en-US" sz="3500" b="1" kern="0" dirty="0" err="1">
                <a:solidFill>
                  <a:schemeClr val="accent1"/>
                </a:solidFill>
              </a:rPr>
              <a:t>tư</a:t>
            </a:r>
            <a:r>
              <a:rPr lang="en-US" sz="3500" b="1" kern="0" dirty="0">
                <a:solidFill>
                  <a:schemeClr val="accent1"/>
                </a:solidFill>
              </a:rPr>
              <a:t> </a:t>
            </a:r>
            <a:r>
              <a:rPr lang="en-US" sz="3500" b="1" kern="0" dirty="0" err="1">
                <a:solidFill>
                  <a:schemeClr val="accent1"/>
                </a:solidFill>
              </a:rPr>
              <a:t>bản</a:t>
            </a:r>
            <a:r>
              <a:rPr lang="en-US" sz="3500" b="1" kern="0" dirty="0">
                <a:solidFill>
                  <a:schemeClr val="accent1"/>
                </a:solidFill>
              </a:rPr>
              <a:t> </a:t>
            </a:r>
            <a:r>
              <a:rPr lang="en-US" sz="3500" b="1" kern="0" dirty="0" err="1">
                <a:solidFill>
                  <a:schemeClr val="accent1"/>
                </a:solidFill>
              </a:rPr>
              <a:t>đi</a:t>
            </a:r>
            <a:r>
              <a:rPr lang="en-US" sz="3500" b="1" kern="0" dirty="0">
                <a:solidFill>
                  <a:schemeClr val="accent1"/>
                </a:solidFill>
              </a:rPr>
              <a:t> </a:t>
            </a:r>
            <a:r>
              <a:rPr lang="en-US" sz="3500" b="1" kern="0" dirty="0" err="1">
                <a:solidFill>
                  <a:schemeClr val="accent1"/>
                </a:solidFill>
              </a:rPr>
              <a:t>từ</a:t>
            </a:r>
            <a:r>
              <a:rPr lang="en-US" sz="3500" b="1" kern="0" dirty="0">
                <a:solidFill>
                  <a:schemeClr val="accent1"/>
                </a:solidFill>
              </a:rPr>
              <a:t> </a:t>
            </a:r>
            <a:r>
              <a:rPr lang="en-US" sz="3500" b="1" kern="0" dirty="0" err="1">
                <a:solidFill>
                  <a:schemeClr val="accent1"/>
                </a:solidFill>
              </a:rPr>
              <a:t>các</a:t>
            </a:r>
            <a:r>
              <a:rPr lang="en-US" sz="3500" b="1" kern="0" dirty="0">
                <a:solidFill>
                  <a:schemeClr val="accent1"/>
                </a:solidFill>
              </a:rPr>
              <a:t> </a:t>
            </a:r>
            <a:r>
              <a:rPr lang="en-US" sz="3500" b="1" kern="0" dirty="0" err="1">
                <a:solidFill>
                  <a:schemeClr val="accent1"/>
                </a:solidFill>
              </a:rPr>
              <a:t>nước</a:t>
            </a:r>
            <a:r>
              <a:rPr lang="en-US" sz="3500" b="1" kern="0" dirty="0">
                <a:solidFill>
                  <a:schemeClr val="accent1"/>
                </a:solidFill>
              </a:rPr>
              <a:t> </a:t>
            </a:r>
            <a:r>
              <a:rPr lang="en-US" sz="3500" b="1" kern="0" dirty="0" err="1">
                <a:solidFill>
                  <a:schemeClr val="accent1"/>
                </a:solidFill>
              </a:rPr>
              <a:t>phát</a:t>
            </a:r>
            <a:r>
              <a:rPr lang="en-US" sz="3500" b="1" kern="0" dirty="0">
                <a:solidFill>
                  <a:schemeClr val="accent1"/>
                </a:solidFill>
              </a:rPr>
              <a:t> </a:t>
            </a:r>
            <a:r>
              <a:rPr lang="en-US" sz="3500" b="1" kern="0" dirty="0" err="1">
                <a:solidFill>
                  <a:schemeClr val="accent1"/>
                </a:solidFill>
              </a:rPr>
              <a:t>triển</a:t>
            </a:r>
            <a:r>
              <a:rPr lang="en-US" sz="3500" b="1" kern="0" dirty="0">
                <a:solidFill>
                  <a:schemeClr val="accent1"/>
                </a:solidFill>
              </a:rPr>
              <a:t> sang </a:t>
            </a:r>
            <a:r>
              <a:rPr lang="en-US" sz="3500" b="1" kern="0" dirty="0" err="1">
                <a:solidFill>
                  <a:schemeClr val="accent1"/>
                </a:solidFill>
              </a:rPr>
              <a:t>các</a:t>
            </a:r>
            <a:r>
              <a:rPr lang="en-US" sz="3500" b="1" kern="0" dirty="0">
                <a:solidFill>
                  <a:schemeClr val="accent1"/>
                </a:solidFill>
              </a:rPr>
              <a:t> </a:t>
            </a:r>
            <a:r>
              <a:rPr lang="en-US" sz="3500" b="1" kern="0" dirty="0" err="1">
                <a:solidFill>
                  <a:schemeClr val="accent1"/>
                </a:solidFill>
              </a:rPr>
              <a:t>nước</a:t>
            </a:r>
            <a:r>
              <a:rPr lang="en-US" sz="3500" b="1" kern="0" dirty="0">
                <a:solidFill>
                  <a:schemeClr val="accent1"/>
                </a:solidFill>
              </a:rPr>
              <a:t> </a:t>
            </a:r>
            <a:r>
              <a:rPr lang="en-US" sz="3500" b="1" kern="0" dirty="0" err="1">
                <a:solidFill>
                  <a:schemeClr val="accent1"/>
                </a:solidFill>
              </a:rPr>
              <a:t>kém</a:t>
            </a:r>
            <a:r>
              <a:rPr lang="en-US" sz="3500" b="1" kern="0" dirty="0">
                <a:solidFill>
                  <a:schemeClr val="accent1"/>
                </a:solidFill>
              </a:rPr>
              <a:t> </a:t>
            </a:r>
            <a:r>
              <a:rPr lang="en-US" sz="3500" b="1" kern="0" dirty="0" err="1">
                <a:solidFill>
                  <a:schemeClr val="accent1"/>
                </a:solidFill>
              </a:rPr>
              <a:t>phát</a:t>
            </a:r>
            <a:r>
              <a:rPr lang="en-US" sz="3500" b="1" kern="0" dirty="0">
                <a:solidFill>
                  <a:schemeClr val="accent1"/>
                </a:solidFill>
              </a:rPr>
              <a:t> </a:t>
            </a:r>
            <a:r>
              <a:rPr lang="en-US" sz="3500" b="1" kern="0" dirty="0" err="1">
                <a:solidFill>
                  <a:schemeClr val="accent1"/>
                </a:solidFill>
              </a:rPr>
              <a:t>triển</a:t>
            </a:r>
            <a:r>
              <a:rPr lang="en-US" sz="3500" b="1" kern="0" dirty="0">
                <a:solidFill>
                  <a:schemeClr val="accent1"/>
                </a:solidFill>
              </a:rPr>
              <a:t>. </a:t>
            </a:r>
            <a:r>
              <a:rPr lang="en-US" sz="3500" b="1" kern="0" dirty="0" err="1">
                <a:solidFill>
                  <a:schemeClr val="accent1"/>
                </a:solidFill>
              </a:rPr>
              <a:t>Về</a:t>
            </a:r>
            <a:r>
              <a:rPr lang="en-US" sz="3500" b="1" kern="0" dirty="0">
                <a:solidFill>
                  <a:schemeClr val="accent1"/>
                </a:solidFill>
              </a:rPr>
              <a:t> </a:t>
            </a:r>
            <a:r>
              <a:rPr lang="en-US" sz="3500" b="1" kern="0" dirty="0" err="1">
                <a:solidFill>
                  <a:schemeClr val="accent1"/>
                </a:solidFill>
              </a:rPr>
              <a:t>sau</a:t>
            </a:r>
            <a:r>
              <a:rPr lang="en-US" sz="3500" b="1" kern="0" dirty="0">
                <a:solidFill>
                  <a:schemeClr val="accent1"/>
                </a:solidFill>
              </a:rPr>
              <a:t>, </a:t>
            </a:r>
            <a:r>
              <a:rPr lang="en-US" sz="3500" b="1" kern="0" dirty="0" err="1">
                <a:solidFill>
                  <a:schemeClr val="accent1"/>
                </a:solidFill>
              </a:rPr>
              <a:t>đặc</a:t>
            </a:r>
            <a:r>
              <a:rPr lang="en-US" sz="3500" b="1" kern="0" dirty="0">
                <a:solidFill>
                  <a:schemeClr val="accent1"/>
                </a:solidFill>
              </a:rPr>
              <a:t> </a:t>
            </a:r>
            <a:r>
              <a:rPr lang="en-US" sz="3500" b="1" kern="0" dirty="0" err="1">
                <a:solidFill>
                  <a:schemeClr val="accent1"/>
                </a:solidFill>
              </a:rPr>
              <a:t>biệt</a:t>
            </a:r>
            <a:r>
              <a:rPr lang="en-US" sz="3500" b="1" kern="0" dirty="0">
                <a:solidFill>
                  <a:schemeClr val="accent1"/>
                </a:solidFill>
              </a:rPr>
              <a:t> </a:t>
            </a:r>
            <a:r>
              <a:rPr lang="en-US" sz="3500" b="1" kern="0" dirty="0" err="1">
                <a:solidFill>
                  <a:schemeClr val="accent1"/>
                </a:solidFill>
              </a:rPr>
              <a:t>là</a:t>
            </a:r>
            <a:r>
              <a:rPr lang="en-US" sz="3500" b="1" kern="0" dirty="0">
                <a:solidFill>
                  <a:schemeClr val="accent1"/>
                </a:solidFill>
              </a:rPr>
              <a:t> </a:t>
            </a:r>
            <a:r>
              <a:rPr lang="en-US" sz="3500" b="1" kern="0" dirty="0" err="1">
                <a:solidFill>
                  <a:schemeClr val="accent1"/>
                </a:solidFill>
              </a:rPr>
              <a:t>từ</a:t>
            </a:r>
            <a:r>
              <a:rPr lang="en-US" sz="3500" b="1" kern="0" dirty="0">
                <a:solidFill>
                  <a:schemeClr val="accent1"/>
                </a:solidFill>
              </a:rPr>
              <a:t> </a:t>
            </a:r>
            <a:r>
              <a:rPr lang="en-US" sz="3500" b="1" kern="0" dirty="0" err="1">
                <a:solidFill>
                  <a:schemeClr val="accent1"/>
                </a:solidFill>
              </a:rPr>
              <a:t>sau</a:t>
            </a:r>
            <a:r>
              <a:rPr lang="en-US" sz="3500" b="1" kern="0" dirty="0">
                <a:solidFill>
                  <a:schemeClr val="accent1"/>
                </a:solidFill>
              </a:rPr>
              <a:t> </a:t>
            </a:r>
            <a:r>
              <a:rPr lang="en-US" sz="3500" b="1" kern="0" dirty="0" err="1">
                <a:solidFill>
                  <a:schemeClr val="accent1"/>
                </a:solidFill>
              </a:rPr>
              <a:t>những</a:t>
            </a:r>
            <a:r>
              <a:rPr lang="en-US" sz="3500" b="1" kern="0" dirty="0">
                <a:solidFill>
                  <a:schemeClr val="accent1"/>
                </a:solidFill>
              </a:rPr>
              <a:t> </a:t>
            </a:r>
            <a:r>
              <a:rPr lang="en-US" sz="3500" b="1" kern="0" dirty="0" err="1">
                <a:solidFill>
                  <a:schemeClr val="accent1"/>
                </a:solidFill>
              </a:rPr>
              <a:t>năm</a:t>
            </a:r>
            <a:r>
              <a:rPr lang="en-US" sz="3500" b="1" kern="0" dirty="0">
                <a:solidFill>
                  <a:schemeClr val="accent1"/>
                </a:solidFill>
              </a:rPr>
              <a:t> 1970s </a:t>
            </a:r>
            <a:r>
              <a:rPr lang="en-US" sz="3500" b="1" kern="0" dirty="0" err="1">
                <a:solidFill>
                  <a:schemeClr val="accent1"/>
                </a:solidFill>
              </a:rPr>
              <a:t>thì</a:t>
            </a:r>
            <a:r>
              <a:rPr lang="en-US" sz="3500" b="1" kern="0" dirty="0">
                <a:solidFill>
                  <a:schemeClr val="accent1"/>
                </a:solidFill>
              </a:rPr>
              <a:t> </a:t>
            </a:r>
            <a:r>
              <a:rPr lang="en-US" sz="3500" b="1" kern="0" dirty="0" err="1">
                <a:solidFill>
                  <a:schemeClr val="accent1"/>
                </a:solidFill>
              </a:rPr>
              <a:t>đại</a:t>
            </a:r>
            <a:r>
              <a:rPr lang="en-US" sz="3500" b="1" kern="0" dirty="0">
                <a:solidFill>
                  <a:schemeClr val="accent1"/>
                </a:solidFill>
              </a:rPr>
              <a:t> </a:t>
            </a:r>
            <a:r>
              <a:rPr lang="en-US" sz="3500" b="1" kern="0" dirty="0" err="1">
                <a:solidFill>
                  <a:schemeClr val="accent1"/>
                </a:solidFill>
              </a:rPr>
              <a:t>bộ</a:t>
            </a:r>
            <a:r>
              <a:rPr lang="en-US" sz="3500" b="1" kern="0" dirty="0">
                <a:solidFill>
                  <a:schemeClr val="accent1"/>
                </a:solidFill>
              </a:rPr>
              <a:t> </a:t>
            </a:r>
            <a:r>
              <a:rPr lang="en-US" sz="3500" b="1" kern="0" dirty="0" err="1">
                <a:solidFill>
                  <a:schemeClr val="accent1"/>
                </a:solidFill>
              </a:rPr>
              <a:t>phận</a:t>
            </a:r>
            <a:r>
              <a:rPr lang="en-US" sz="3500" b="1" kern="0" dirty="0">
                <a:solidFill>
                  <a:schemeClr val="accent1"/>
                </a:solidFill>
              </a:rPr>
              <a:t> </a:t>
            </a:r>
            <a:r>
              <a:rPr lang="en-US" sz="3500" b="1" kern="0" dirty="0" err="1">
                <a:solidFill>
                  <a:schemeClr val="accent1"/>
                </a:solidFill>
              </a:rPr>
              <a:t>luồng</a:t>
            </a:r>
            <a:r>
              <a:rPr lang="en-US" sz="3500" b="1" kern="0" dirty="0">
                <a:solidFill>
                  <a:schemeClr val="accent1"/>
                </a:solidFill>
              </a:rPr>
              <a:t> </a:t>
            </a:r>
            <a:r>
              <a:rPr lang="en-US" sz="3500" b="1" kern="0" dirty="0" err="1">
                <a:solidFill>
                  <a:schemeClr val="accent1"/>
                </a:solidFill>
              </a:rPr>
              <a:t>tư</a:t>
            </a:r>
            <a:r>
              <a:rPr lang="en-US" sz="3500" b="1" kern="0" dirty="0">
                <a:solidFill>
                  <a:schemeClr val="accent1"/>
                </a:solidFill>
              </a:rPr>
              <a:t> </a:t>
            </a:r>
            <a:r>
              <a:rPr lang="en-US" sz="3500" b="1" kern="0" dirty="0" err="1">
                <a:solidFill>
                  <a:schemeClr val="accent1"/>
                </a:solidFill>
              </a:rPr>
              <a:t>bản</a:t>
            </a:r>
            <a:r>
              <a:rPr lang="en-US" sz="3500" b="1" kern="0" dirty="0">
                <a:solidFill>
                  <a:schemeClr val="accent1"/>
                </a:solidFill>
              </a:rPr>
              <a:t> di </a:t>
            </a:r>
            <a:r>
              <a:rPr lang="en-US" sz="3500" b="1" kern="0" dirty="0" err="1">
                <a:solidFill>
                  <a:schemeClr val="accent1"/>
                </a:solidFill>
              </a:rPr>
              <a:t>chuyển</a:t>
            </a:r>
            <a:r>
              <a:rPr lang="en-US" sz="3500" b="1" kern="0" dirty="0">
                <a:solidFill>
                  <a:schemeClr val="accent1"/>
                </a:solidFill>
              </a:rPr>
              <a:t> </a:t>
            </a:r>
            <a:r>
              <a:rPr lang="en-US" sz="3500" b="1" kern="0" dirty="0" err="1">
                <a:solidFill>
                  <a:schemeClr val="accent1"/>
                </a:solidFill>
              </a:rPr>
              <a:t>giữa</a:t>
            </a:r>
            <a:r>
              <a:rPr lang="en-US" sz="3500" b="1" kern="0" dirty="0">
                <a:solidFill>
                  <a:schemeClr val="accent1"/>
                </a:solidFill>
              </a:rPr>
              <a:t> </a:t>
            </a:r>
            <a:r>
              <a:rPr lang="en-US" sz="3500" b="1" kern="0" dirty="0" err="1">
                <a:solidFill>
                  <a:schemeClr val="accent1"/>
                </a:solidFill>
              </a:rPr>
              <a:t>các</a:t>
            </a:r>
            <a:r>
              <a:rPr lang="en-US" sz="3500" b="1" kern="0" dirty="0">
                <a:solidFill>
                  <a:schemeClr val="accent1"/>
                </a:solidFill>
              </a:rPr>
              <a:t> </a:t>
            </a:r>
            <a:r>
              <a:rPr lang="en-US" sz="3500" b="1" kern="0" dirty="0" err="1">
                <a:solidFill>
                  <a:schemeClr val="accent1"/>
                </a:solidFill>
              </a:rPr>
              <a:t>nước</a:t>
            </a:r>
            <a:r>
              <a:rPr lang="en-US" sz="3500" b="1" kern="0" dirty="0">
                <a:solidFill>
                  <a:schemeClr val="accent1"/>
                </a:solidFill>
              </a:rPr>
              <a:t> </a:t>
            </a:r>
            <a:r>
              <a:rPr lang="en-US" sz="3500" b="1" kern="0" dirty="0" err="1">
                <a:solidFill>
                  <a:schemeClr val="accent1"/>
                </a:solidFill>
              </a:rPr>
              <a:t>phát</a:t>
            </a:r>
            <a:r>
              <a:rPr lang="en-US" sz="3500" b="1" kern="0" dirty="0">
                <a:solidFill>
                  <a:schemeClr val="accent1"/>
                </a:solidFill>
              </a:rPr>
              <a:t> </a:t>
            </a:r>
            <a:r>
              <a:rPr lang="en-US" sz="3500" b="1" kern="0" dirty="0" err="1">
                <a:solidFill>
                  <a:schemeClr val="accent1"/>
                </a:solidFill>
              </a:rPr>
              <a:t>triển</a:t>
            </a:r>
            <a:r>
              <a:rPr lang="en-US" sz="3500" b="1" kern="0" dirty="0">
                <a:solidFill>
                  <a:schemeClr val="accent1"/>
                </a:solidFill>
              </a:rPr>
              <a:t>.</a:t>
            </a:r>
          </a:p>
          <a:p>
            <a:pPr eaLnBrk="1" hangingPunct="1">
              <a:spcBef>
                <a:spcPct val="50000"/>
              </a:spcBef>
              <a:defRPr/>
            </a:pPr>
            <a:r>
              <a:rPr lang="en-US" sz="3500" b="1" kern="0" dirty="0">
                <a:solidFill>
                  <a:srgbClr val="FF0000"/>
                </a:solidFill>
              </a:rPr>
              <a:t>TẠI SAO?</a:t>
            </a:r>
          </a:p>
        </p:txBody>
      </p:sp>
      <p:grpSp>
        <p:nvGrpSpPr>
          <p:cNvPr id="16" name="Group 3"/>
          <p:cNvGrpSpPr>
            <a:grpSpLocks/>
          </p:cNvGrpSpPr>
          <p:nvPr/>
        </p:nvGrpSpPr>
        <p:grpSpPr bwMode="auto">
          <a:xfrm>
            <a:off x="6858000" y="3657592"/>
            <a:ext cx="4557012" cy="945580"/>
            <a:chOff x="816" y="2304"/>
            <a:chExt cx="1440" cy="448"/>
          </a:xfrm>
          <a:solidFill>
            <a:schemeClr val="accent1">
              <a:lumMod val="20000"/>
              <a:lumOff val="80000"/>
            </a:schemeClr>
          </a:solidFill>
        </p:grpSpPr>
        <p:sp>
          <p:nvSpPr>
            <p:cNvPr id="17"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18"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NHỮNG ĐIỂM MỚI</a:t>
              </a:r>
            </a:p>
          </p:txBody>
        </p:sp>
      </p:grpSp>
      <p:sp>
        <p:nvSpPr>
          <p:cNvPr id="9" name="Title 2"/>
          <p:cNvSpPr>
            <a:spLocks noGrp="1"/>
          </p:cNvSpPr>
          <p:nvPr>
            <p:ph type="title"/>
          </p:nvPr>
        </p:nvSpPr>
        <p:spPr>
          <a:xfrm>
            <a:off x="762000" y="1495466"/>
            <a:ext cx="16762520" cy="942934"/>
          </a:xfrm>
        </p:spPr>
        <p:txBody>
          <a:bodyPr>
            <a:noAutofit/>
          </a:bodyPr>
          <a:lstStyle/>
          <a:p>
            <a:pPr>
              <a:defRPr/>
            </a:pPr>
            <a:r>
              <a:rPr lang="vi-VN" sz="4800" b="1" kern="0" dirty="0">
                <a:solidFill>
                  <a:srgbClr val="002060"/>
                </a:solidFill>
                <a:latin typeface="Arial" panose="020B0604020202020204" pitchFamily="34" charset="0"/>
                <a:cs typeface="Arial" panose="020B0604020202020204" pitchFamily="34" charset="0"/>
              </a:rPr>
              <a:t>XUẤT KHẨU TƯ BẢN</a:t>
            </a:r>
            <a:endParaRPr lang="en-US" sz="4800" b="1" kern="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747709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1" y="5016847"/>
            <a:ext cx="9415670" cy="7359742"/>
          </a:xfrm>
          <a:prstGeom prst="rect">
            <a:avLst/>
          </a:prstGeom>
        </p:spPr>
      </p:pic>
      <p:sp>
        <p:nvSpPr>
          <p:cNvPr id="14" name="Text Box 24"/>
          <p:cNvSpPr txBox="1">
            <a:spLocks noChangeArrowheads="1"/>
          </p:cNvSpPr>
          <p:nvPr/>
        </p:nvSpPr>
        <p:spPr bwMode="black">
          <a:xfrm>
            <a:off x="10649992" y="5775407"/>
            <a:ext cx="6901032" cy="5747727"/>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Sự nổi bật: </a:t>
            </a:r>
          </a:p>
          <a:p>
            <a:pPr eaLnBrk="1" hangingPunct="1">
              <a:spcBef>
                <a:spcPct val="50000"/>
              </a:spcBef>
              <a:defRPr/>
            </a:pPr>
            <a:r>
              <a:rPr lang="en-US" sz="3500" b="1" kern="0">
                <a:solidFill>
                  <a:schemeClr val="accent1"/>
                </a:solidFill>
              </a:rPr>
              <a:t>TNCs</a:t>
            </a:r>
          </a:p>
          <a:p>
            <a:pPr eaLnBrk="1" hangingPunct="1">
              <a:spcBef>
                <a:spcPct val="50000"/>
              </a:spcBef>
              <a:defRPr/>
            </a:pPr>
            <a:r>
              <a:rPr lang="en-US" sz="3500" b="1" kern="0">
                <a:solidFill>
                  <a:schemeClr val="accent1"/>
                </a:solidFill>
              </a:rPr>
              <a:t>FDI</a:t>
            </a:r>
          </a:p>
          <a:p>
            <a:pPr eaLnBrk="1" hangingPunct="1">
              <a:spcBef>
                <a:spcPct val="50000"/>
              </a:spcBef>
              <a:defRPr/>
            </a:pPr>
            <a:r>
              <a:rPr lang="en-US" sz="3500" b="1" kern="0">
                <a:solidFill>
                  <a:schemeClr val="accent1"/>
                </a:solidFill>
              </a:rPr>
              <a:t>Các nước đang phát triển tham gia xuất khẩu tư bản (</a:t>
            </a:r>
            <a:r>
              <a:rPr lang="vi-VN" sz="3500" b="1" kern="0">
                <a:solidFill>
                  <a:schemeClr val="accent1"/>
                </a:solidFill>
              </a:rPr>
              <a:t>Năm 2018, Việt Nam đã đầu tư sang 29 quốc gia</a:t>
            </a:r>
            <a:r>
              <a:rPr lang="en-US" sz="3500" b="1" kern="0">
                <a:solidFill>
                  <a:schemeClr val="accent1"/>
                </a:solidFill>
              </a:rPr>
              <a:t> theo thứ tự:</a:t>
            </a:r>
            <a:r>
              <a:rPr lang="vi-VN" sz="3500" b="1" kern="0">
                <a:solidFill>
                  <a:schemeClr val="accent1"/>
                </a:solidFill>
              </a:rPr>
              <a:t> Lào</a:t>
            </a:r>
            <a:r>
              <a:rPr lang="en-US" sz="3500" b="1" kern="0">
                <a:solidFill>
                  <a:schemeClr val="accent1"/>
                </a:solidFill>
              </a:rPr>
              <a:t>, </a:t>
            </a:r>
            <a:r>
              <a:rPr lang="vi-VN" sz="3500" b="1" kern="0">
                <a:solidFill>
                  <a:schemeClr val="accent1"/>
                </a:solidFill>
              </a:rPr>
              <a:t>Australia</a:t>
            </a:r>
            <a:r>
              <a:rPr lang="en-US" sz="3500" b="1" kern="0">
                <a:solidFill>
                  <a:schemeClr val="accent1"/>
                </a:solidFill>
              </a:rPr>
              <a:t>, </a:t>
            </a:r>
            <a:r>
              <a:rPr lang="vi-VN" sz="3500" b="1" kern="0">
                <a:solidFill>
                  <a:schemeClr val="accent1"/>
                </a:solidFill>
              </a:rPr>
              <a:t>Slovakia</a:t>
            </a:r>
            <a:r>
              <a:rPr lang="en-US" sz="3500" b="1" kern="0">
                <a:solidFill>
                  <a:schemeClr val="accent1"/>
                </a:solidFill>
              </a:rPr>
              <a:t>, </a:t>
            </a:r>
            <a:r>
              <a:rPr lang="vi-VN" sz="3500" b="1" kern="0">
                <a:solidFill>
                  <a:schemeClr val="accent1"/>
                </a:solidFill>
              </a:rPr>
              <a:t>Campuchia, Cuba, Myanmar</a:t>
            </a:r>
            <a:r>
              <a:rPr lang="en-US" sz="3500" b="1" kern="0">
                <a:solidFill>
                  <a:schemeClr val="accent1"/>
                </a:solidFill>
              </a:rPr>
              <a:t>)</a:t>
            </a:r>
          </a:p>
        </p:txBody>
      </p:sp>
      <p:grpSp>
        <p:nvGrpSpPr>
          <p:cNvPr id="16" name="Group 3"/>
          <p:cNvGrpSpPr>
            <a:grpSpLocks/>
          </p:cNvGrpSpPr>
          <p:nvPr/>
        </p:nvGrpSpPr>
        <p:grpSpPr bwMode="auto">
          <a:xfrm>
            <a:off x="7162800" y="3657592"/>
            <a:ext cx="4557012" cy="945580"/>
            <a:chOff x="816" y="2304"/>
            <a:chExt cx="1440" cy="448"/>
          </a:xfrm>
          <a:solidFill>
            <a:schemeClr val="accent1">
              <a:lumMod val="20000"/>
              <a:lumOff val="80000"/>
            </a:schemeClr>
          </a:solidFill>
        </p:grpSpPr>
        <p:sp>
          <p:nvSpPr>
            <p:cNvPr id="17"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18"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NHỮNG ĐIỂM MỚI</a:t>
              </a:r>
            </a:p>
          </p:txBody>
        </p:sp>
      </p:grpSp>
      <p:sp>
        <p:nvSpPr>
          <p:cNvPr id="10" name="Title 2"/>
          <p:cNvSpPr>
            <a:spLocks noGrp="1"/>
          </p:cNvSpPr>
          <p:nvPr>
            <p:ph type="title"/>
          </p:nvPr>
        </p:nvSpPr>
        <p:spPr>
          <a:xfrm>
            <a:off x="762000" y="1495466"/>
            <a:ext cx="16762520" cy="942934"/>
          </a:xfrm>
        </p:spPr>
        <p:txBody>
          <a:bodyPr>
            <a:noAutofit/>
          </a:bodyPr>
          <a:lstStyle/>
          <a:p>
            <a:pPr>
              <a:defRPr/>
            </a:pPr>
            <a:r>
              <a:rPr lang="vi-VN" sz="4800" b="1" kern="0" dirty="0">
                <a:latin typeface="Arial" panose="020B0604020202020204" pitchFamily="34" charset="0"/>
                <a:cs typeface="Arial" panose="020B0604020202020204" pitchFamily="34" charset="0"/>
              </a:rPr>
              <a:t>XUẤT KHẨU TƯ BẢN</a:t>
            </a:r>
            <a:endParaRPr lang="en-US" sz="4800" b="1"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049415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762000" y="1495466"/>
            <a:ext cx="16762520" cy="942934"/>
          </a:xfrm>
        </p:spPr>
        <p:txBody>
          <a:bodyPr>
            <a:noAutofit/>
          </a:bodyPr>
          <a:lstStyle/>
          <a:p>
            <a:pPr>
              <a:defRPr/>
            </a:pPr>
            <a:r>
              <a:rPr lang="en-US" sz="4800" b="1" kern="0">
                <a:latin typeface="Arial" panose="020B0604020202020204" pitchFamily="34" charset="0"/>
                <a:cs typeface="Arial" panose="020B0604020202020204" pitchFamily="34" charset="0"/>
              </a:rPr>
              <a:t>FDI (THU HÚT VĐT TRỰC TIẾP N</a:t>
            </a:r>
            <a:r>
              <a:rPr lang="vi-VN" sz="4800" b="1" kern="0">
                <a:latin typeface="Arial" panose="020B0604020202020204" pitchFamily="34" charset="0"/>
                <a:cs typeface="Arial" panose="020B0604020202020204" pitchFamily="34" charset="0"/>
              </a:rPr>
              <a:t>Ư</a:t>
            </a:r>
            <a:r>
              <a:rPr lang="en-US" sz="4800" b="1" kern="0">
                <a:latin typeface="Arial" panose="020B0604020202020204" pitchFamily="34" charset="0"/>
                <a:cs typeface="Arial" panose="020B0604020202020204" pitchFamily="34" charset="0"/>
              </a:rPr>
              <a:t>ỚC NGOÀI)</a:t>
            </a:r>
            <a:endParaRPr lang="en-US" sz="4800" b="1" kern="0"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611D2709-6129-455C-89F3-96CBFBC9D5EF}"/>
              </a:ext>
            </a:extLst>
          </p:cNvPr>
          <p:cNvGraphicFramePr>
            <a:graphicFrameLocks noGrp="1"/>
          </p:cNvGraphicFramePr>
          <p:nvPr>
            <p:extLst>
              <p:ext uri="{D42A27DB-BD31-4B8C-83A1-F6EECF244321}">
                <p14:modId xmlns:p14="http://schemas.microsoft.com/office/powerpoint/2010/main" val="2568094413"/>
              </p:ext>
            </p:extLst>
          </p:nvPr>
        </p:nvGraphicFramePr>
        <p:xfrm>
          <a:off x="1828800" y="3200400"/>
          <a:ext cx="15011401" cy="9220200"/>
        </p:xfrm>
        <a:graphic>
          <a:graphicData uri="http://schemas.openxmlformats.org/drawingml/2006/table">
            <a:tbl>
              <a:tblPr>
                <a:tableStyleId>{5C22544A-7EE6-4342-B048-85BDC9FD1C3A}</a:tableStyleId>
              </a:tblPr>
              <a:tblGrid>
                <a:gridCol w="1710161">
                  <a:extLst>
                    <a:ext uri="{9D8B030D-6E8A-4147-A177-3AD203B41FA5}">
                      <a16:colId xmlns:a16="http://schemas.microsoft.com/office/drawing/2014/main" val="1367238263"/>
                    </a:ext>
                  </a:extLst>
                </a:gridCol>
                <a:gridCol w="4053712">
                  <a:extLst>
                    <a:ext uri="{9D8B030D-6E8A-4147-A177-3AD203B41FA5}">
                      <a16:colId xmlns:a16="http://schemas.microsoft.com/office/drawing/2014/main" val="1381980591"/>
                    </a:ext>
                  </a:extLst>
                </a:gridCol>
                <a:gridCol w="2361648">
                  <a:extLst>
                    <a:ext uri="{9D8B030D-6E8A-4147-A177-3AD203B41FA5}">
                      <a16:colId xmlns:a16="http://schemas.microsoft.com/office/drawing/2014/main" val="2486462325"/>
                    </a:ext>
                  </a:extLst>
                </a:gridCol>
                <a:gridCol w="4424699">
                  <a:extLst>
                    <a:ext uri="{9D8B030D-6E8A-4147-A177-3AD203B41FA5}">
                      <a16:colId xmlns:a16="http://schemas.microsoft.com/office/drawing/2014/main" val="391501345"/>
                    </a:ext>
                  </a:extLst>
                </a:gridCol>
                <a:gridCol w="2461181">
                  <a:extLst>
                    <a:ext uri="{9D8B030D-6E8A-4147-A177-3AD203B41FA5}">
                      <a16:colId xmlns:a16="http://schemas.microsoft.com/office/drawing/2014/main" val="1197737593"/>
                    </a:ext>
                  </a:extLst>
                </a:gridCol>
              </a:tblGrid>
              <a:tr h="1821622">
                <a:tc>
                  <a:txBody>
                    <a:bodyPr/>
                    <a:lstStyle/>
                    <a:p>
                      <a:pPr algn="ctr" fontAlgn="ctr"/>
                      <a:r>
                        <a:rPr lang="en-US" sz="3600" b="1" u="none" strike="noStrike">
                          <a:effectLst/>
                        </a:rPr>
                        <a:t>STT</a:t>
                      </a:r>
                      <a:endParaRPr lang="en-US" sz="3600" b="1" i="0" u="none" strike="noStrike">
                        <a:effectLst/>
                        <a:latin typeface="Times New Roman" panose="02020603050405020304" pitchFamily="18" charset="0"/>
                      </a:endParaRPr>
                    </a:p>
                  </a:txBody>
                  <a:tcPr marL="9525" marR="9525" marT="9525" marB="0" anchor="ctr"/>
                </a:tc>
                <a:tc>
                  <a:txBody>
                    <a:bodyPr/>
                    <a:lstStyle/>
                    <a:p>
                      <a:pPr algn="ctr" fontAlgn="ctr"/>
                      <a:r>
                        <a:rPr lang="en-US" sz="3600" b="1" u="none" strike="noStrike">
                          <a:effectLst/>
                        </a:rPr>
                        <a:t> Đối tác</a:t>
                      </a:r>
                      <a:endParaRPr lang="en-US" sz="3600" b="1" i="0" u="none" strike="noStrike">
                        <a:effectLst/>
                        <a:latin typeface="Times New Roman" panose="02020603050405020304" pitchFamily="18" charset="0"/>
                      </a:endParaRPr>
                    </a:p>
                  </a:txBody>
                  <a:tcPr marL="9525" marR="9525" marT="9525" marB="0" anchor="ctr"/>
                </a:tc>
                <a:tc>
                  <a:txBody>
                    <a:bodyPr/>
                    <a:lstStyle/>
                    <a:p>
                      <a:pPr algn="ctr" fontAlgn="ctr"/>
                      <a:r>
                        <a:rPr lang="en-US" sz="3600" b="1" u="none" strike="noStrike">
                          <a:effectLst/>
                        </a:rPr>
                        <a:t>  Số dự án  </a:t>
                      </a:r>
                      <a:endParaRPr lang="en-US" sz="3600" b="1" i="0" u="none" strike="noStrike">
                        <a:effectLst/>
                        <a:latin typeface="Times New Roman" panose="02020603050405020304" pitchFamily="18" charset="0"/>
                      </a:endParaRPr>
                    </a:p>
                  </a:txBody>
                  <a:tcPr marL="9525" marR="9525" marT="9525" marB="0" anchor="ctr"/>
                </a:tc>
                <a:tc>
                  <a:txBody>
                    <a:bodyPr/>
                    <a:lstStyle/>
                    <a:p>
                      <a:pPr algn="ctr" fontAlgn="ctr"/>
                      <a:r>
                        <a:rPr lang="vi-VN" sz="3600" b="1" u="none" strike="noStrike">
                          <a:effectLst/>
                        </a:rPr>
                        <a:t> Vốn đầu tư đăng ký</a:t>
                      </a:r>
                      <a:br>
                        <a:rPr lang="vi-VN" sz="3600" b="1" u="none" strike="noStrike">
                          <a:effectLst/>
                        </a:rPr>
                      </a:br>
                      <a:r>
                        <a:rPr lang="vi-VN" sz="3600" b="1" u="none" strike="noStrike">
                          <a:effectLst/>
                        </a:rPr>
                        <a:t>(Tỷ USD)  </a:t>
                      </a:r>
                      <a:endParaRPr lang="vi-VN" sz="3600" b="1" i="0" u="none" strike="noStrike">
                        <a:effectLst/>
                        <a:latin typeface="Times New Roman" panose="02020603050405020304" pitchFamily="18" charset="0"/>
                      </a:endParaRPr>
                    </a:p>
                  </a:txBody>
                  <a:tcPr marL="9525" marR="9525" marT="9525" marB="0" anchor="ctr"/>
                </a:tc>
                <a:tc>
                  <a:txBody>
                    <a:bodyPr/>
                    <a:lstStyle/>
                    <a:p>
                      <a:pPr algn="l" fontAlgn="b"/>
                      <a:r>
                        <a:rPr lang="en-US" sz="3600" b="1" u="none" strike="noStrike">
                          <a:effectLst/>
                        </a:rPr>
                        <a:t> </a:t>
                      </a:r>
                      <a:endParaRPr lang="en-US" sz="3600" b="1"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4176189970"/>
                  </a:ext>
                </a:extLst>
              </a:tr>
              <a:tr h="672598">
                <a:tc>
                  <a:txBody>
                    <a:bodyPr/>
                    <a:lstStyle/>
                    <a:p>
                      <a:pPr algn="ctr" fontAlgn="b"/>
                      <a:r>
                        <a:rPr lang="en-US" sz="3600" u="none" strike="noStrike">
                          <a:effectLst/>
                        </a:rPr>
                        <a:t>1</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Hàn Quốc</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8,190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65.77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4112883449"/>
                  </a:ext>
                </a:extLst>
              </a:tr>
              <a:tr h="672598">
                <a:tc>
                  <a:txBody>
                    <a:bodyPr/>
                    <a:lstStyle/>
                    <a:p>
                      <a:pPr algn="ctr" fontAlgn="b"/>
                      <a:r>
                        <a:rPr lang="en-US" sz="3600" u="none" strike="noStrike">
                          <a:effectLst/>
                        </a:rPr>
                        <a:t>2</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Nhật Bản</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4,291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60.36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760396450"/>
                  </a:ext>
                </a:extLst>
              </a:tr>
              <a:tr h="672598">
                <a:tc>
                  <a:txBody>
                    <a:bodyPr/>
                    <a:lstStyle/>
                    <a:p>
                      <a:pPr algn="ctr" fontAlgn="b"/>
                      <a:r>
                        <a:rPr lang="en-US" sz="3600" u="none" strike="noStrike">
                          <a:effectLst/>
                        </a:rPr>
                        <a:t>3</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Singapore</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2,337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49.89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80167532"/>
                  </a:ext>
                </a:extLst>
              </a:tr>
              <a:tr h="672598">
                <a:tc>
                  <a:txBody>
                    <a:bodyPr/>
                    <a:lstStyle/>
                    <a:p>
                      <a:pPr algn="ctr" fontAlgn="b"/>
                      <a:r>
                        <a:rPr lang="en-US" sz="3600" u="none" strike="noStrike">
                          <a:effectLst/>
                        </a:rPr>
                        <a:t>4</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Đài Loan</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2,666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31.95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416345646"/>
                  </a:ext>
                </a:extLst>
              </a:tr>
              <a:tr h="672598">
                <a:tc>
                  <a:txBody>
                    <a:bodyPr/>
                    <a:lstStyle/>
                    <a:p>
                      <a:pPr algn="ctr" fontAlgn="b"/>
                      <a:r>
                        <a:rPr lang="en-US" sz="3600" u="none" strike="noStrike">
                          <a:effectLst/>
                        </a:rPr>
                        <a:t>5</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Hồng Kông</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1,632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21.82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228301539"/>
                  </a:ext>
                </a:extLst>
              </a:tr>
              <a:tr h="672598">
                <a:tc>
                  <a:txBody>
                    <a:bodyPr/>
                    <a:lstStyle/>
                    <a:p>
                      <a:pPr algn="ctr" fontAlgn="b"/>
                      <a:r>
                        <a:rPr lang="en-US" sz="3600" u="none" strike="noStrike">
                          <a:effectLst/>
                        </a:rPr>
                        <a:t>6</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BritishVirginIslands</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827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21.42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3781359951"/>
                  </a:ext>
                </a:extLst>
              </a:tr>
              <a:tr h="672598">
                <a:tc>
                  <a:txBody>
                    <a:bodyPr/>
                    <a:lstStyle/>
                    <a:p>
                      <a:pPr algn="ctr" fontAlgn="b"/>
                      <a:r>
                        <a:rPr lang="en-US" sz="3600" u="none" strike="noStrike">
                          <a:effectLst/>
                        </a:rPr>
                        <a:t>7</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Trung Quốc</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2,619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15.75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572621563"/>
                  </a:ext>
                </a:extLst>
              </a:tr>
              <a:tr h="672598">
                <a:tc>
                  <a:txBody>
                    <a:bodyPr/>
                    <a:lstStyle/>
                    <a:p>
                      <a:pPr algn="ctr" fontAlgn="b"/>
                      <a:r>
                        <a:rPr lang="en-US" sz="3600" u="none" strike="noStrike">
                          <a:effectLst/>
                        </a:rPr>
                        <a:t>8</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Malaysia</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610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12.57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432482646"/>
                  </a:ext>
                </a:extLst>
              </a:tr>
              <a:tr h="672598">
                <a:tc>
                  <a:txBody>
                    <a:bodyPr/>
                    <a:lstStyle/>
                    <a:p>
                      <a:pPr algn="ctr" fontAlgn="b"/>
                      <a:r>
                        <a:rPr lang="en-US" sz="3600" u="none" strike="noStrike">
                          <a:effectLst/>
                        </a:rPr>
                        <a:t>9</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Thái Lan</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549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10.81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375607573"/>
                  </a:ext>
                </a:extLst>
              </a:tr>
              <a:tr h="672598">
                <a:tc>
                  <a:txBody>
                    <a:bodyPr/>
                    <a:lstStyle/>
                    <a:p>
                      <a:pPr algn="ctr" fontAlgn="b"/>
                      <a:r>
                        <a:rPr lang="en-US" sz="3600" u="none" strike="noStrike">
                          <a:effectLst/>
                        </a:rPr>
                        <a:t>10</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Hà Lan</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344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9.67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276657771"/>
                  </a:ext>
                </a:extLst>
              </a:tr>
              <a:tr h="672598">
                <a:tc>
                  <a:txBody>
                    <a:bodyPr/>
                    <a:lstStyle/>
                    <a:p>
                      <a:pPr algn="ctr" fontAlgn="b"/>
                      <a:r>
                        <a:rPr lang="en-US" sz="3600" u="none" strike="noStrike">
                          <a:effectLst/>
                        </a:rPr>
                        <a:t>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vi-VN" sz="3600" u="none" strike="noStrike">
                          <a:effectLst/>
                        </a:rPr>
                        <a:t>Các nước khác</a:t>
                      </a:r>
                      <a:endParaRPr lang="vi-VN"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5,789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57.65 </a:t>
                      </a:r>
                      <a:endParaRPr lang="en-US" sz="3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3600" u="none" strike="noStrike">
                          <a:effectLst/>
                        </a:rPr>
                        <a:t>    57,645.97 </a:t>
                      </a:r>
                      <a:endParaRPr lang="en-US" sz="3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4281541507"/>
                  </a:ext>
                </a:extLst>
              </a:tr>
            </a:tbl>
          </a:graphicData>
        </a:graphic>
      </p:graphicFrame>
    </p:spTree>
    <p:extLst>
      <p:ext uri="{BB962C8B-B14F-4D97-AF65-F5344CB8AC3E}">
        <p14:creationId xmlns:p14="http://schemas.microsoft.com/office/powerpoint/2010/main" val="3816884503"/>
      </p:ext>
    </p:extLst>
  </p:cSld>
  <p:clrMapOvr>
    <a:masterClrMapping/>
  </p:clrMapOvr>
  <p:transition spd="slow">
    <p:check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691FF1-CCC4-44A9-8BE7-4F7E701FC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2554"/>
            <a:ext cx="18288000" cy="12257900"/>
          </a:xfrm>
          <a:prstGeom prst="rect">
            <a:avLst/>
          </a:prstGeom>
        </p:spPr>
      </p:pic>
    </p:spTree>
    <p:extLst>
      <p:ext uri="{BB962C8B-B14F-4D97-AF65-F5344CB8AC3E}">
        <p14:creationId xmlns:p14="http://schemas.microsoft.com/office/powerpoint/2010/main" val="1399192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691FF1-CCC4-44A9-8BE7-4F7E701FCE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94221"/>
            <a:ext cx="18288000" cy="10154566"/>
          </a:xfrm>
          <a:prstGeom prst="rect">
            <a:avLst/>
          </a:prstGeom>
        </p:spPr>
      </p:pic>
    </p:spTree>
    <p:extLst>
      <p:ext uri="{BB962C8B-B14F-4D97-AF65-F5344CB8AC3E}">
        <p14:creationId xmlns:p14="http://schemas.microsoft.com/office/powerpoint/2010/main" val="1961021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2"/>
          <p:cNvSpPr>
            <a:spLocks noGrp="1"/>
          </p:cNvSpPr>
          <p:nvPr>
            <p:ph type="sldNum" sz="quarter" idx="11"/>
          </p:nvPr>
        </p:nvSpPr>
        <p:spPr/>
        <p:txBody>
          <a:bodyPr/>
          <a:lstStyle/>
          <a:p>
            <a:pPr>
              <a:defRPr/>
            </a:pPr>
            <a:fld id="{9E700F24-75F3-DE4D-8394-45321921CC54}" type="slidenum">
              <a:rPr lang="en-US"/>
              <a:pPr>
                <a:defRPr/>
              </a:pPr>
              <a:t>3</a:t>
            </a:fld>
            <a:endParaRPr lang="en-US"/>
          </a:p>
        </p:txBody>
      </p:sp>
      <p:sp>
        <p:nvSpPr>
          <p:cNvPr id="523267" name="Text Box 3"/>
          <p:cNvSpPr txBox="1">
            <a:spLocks noChangeArrowheads="1"/>
          </p:cNvSpPr>
          <p:nvPr/>
        </p:nvSpPr>
        <p:spPr bwMode="auto">
          <a:xfrm>
            <a:off x="501650" y="9448801"/>
            <a:ext cx="17284700" cy="33855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pPr algn="just">
              <a:spcBef>
                <a:spcPct val="50000"/>
              </a:spcBef>
              <a:defRPr/>
            </a:pPr>
            <a:r>
              <a:rPr lang="en-US" sz="5200" dirty="0" err="1">
                <a:solidFill>
                  <a:srgbClr val="FF0000"/>
                </a:solidFill>
              </a:rPr>
              <a:t>Độc</a:t>
            </a:r>
            <a:r>
              <a:rPr lang="en-US" sz="5200" dirty="0">
                <a:solidFill>
                  <a:srgbClr val="FF0000"/>
                </a:solidFill>
              </a:rPr>
              <a:t> </a:t>
            </a:r>
            <a:r>
              <a:rPr lang="en-US" sz="5200" dirty="0" err="1">
                <a:solidFill>
                  <a:srgbClr val="FF0000"/>
                </a:solidFill>
              </a:rPr>
              <a:t>quyền</a:t>
            </a:r>
            <a:r>
              <a:rPr lang="en-US" sz="5200" dirty="0">
                <a:solidFill>
                  <a:srgbClr val="136080"/>
                </a:solidFill>
              </a:rPr>
              <a:t> </a:t>
            </a:r>
            <a:r>
              <a:rPr lang="en-US" sz="5200" dirty="0" err="1">
                <a:solidFill>
                  <a:srgbClr val="136080"/>
                </a:solidFill>
              </a:rPr>
              <a:t>là</a:t>
            </a:r>
            <a:r>
              <a:rPr lang="en-US" sz="5200" dirty="0">
                <a:solidFill>
                  <a:srgbClr val="136080"/>
                </a:solidFill>
              </a:rPr>
              <a:t> </a:t>
            </a:r>
            <a:r>
              <a:rPr lang="en-US" sz="5200" dirty="0" err="1">
                <a:solidFill>
                  <a:srgbClr val="136080"/>
                </a:solidFill>
              </a:rPr>
              <a:t>sự</a:t>
            </a:r>
            <a:r>
              <a:rPr lang="en-US" sz="5200" dirty="0">
                <a:solidFill>
                  <a:srgbClr val="136080"/>
                </a:solidFill>
              </a:rPr>
              <a:t> </a:t>
            </a:r>
            <a:r>
              <a:rPr lang="en-US" sz="5200" dirty="0" err="1">
                <a:solidFill>
                  <a:srgbClr val="136080"/>
                </a:solidFill>
              </a:rPr>
              <a:t>liên</a:t>
            </a:r>
            <a:r>
              <a:rPr lang="en-US" sz="5200" dirty="0">
                <a:solidFill>
                  <a:srgbClr val="136080"/>
                </a:solidFill>
              </a:rPr>
              <a:t> minh </a:t>
            </a:r>
            <a:r>
              <a:rPr lang="en-US" sz="5200" dirty="0" err="1">
                <a:solidFill>
                  <a:srgbClr val="136080"/>
                </a:solidFill>
              </a:rPr>
              <a:t>giữa</a:t>
            </a:r>
            <a:r>
              <a:rPr lang="en-US" sz="5200" dirty="0">
                <a:solidFill>
                  <a:srgbClr val="136080"/>
                </a:solidFill>
              </a:rPr>
              <a:t> </a:t>
            </a:r>
            <a:r>
              <a:rPr lang="en-US" sz="5200" dirty="0" err="1">
                <a:solidFill>
                  <a:srgbClr val="136080"/>
                </a:solidFill>
              </a:rPr>
              <a:t>các</a:t>
            </a:r>
            <a:r>
              <a:rPr lang="en-US" sz="5200" dirty="0">
                <a:solidFill>
                  <a:srgbClr val="136080"/>
                </a:solidFill>
              </a:rPr>
              <a:t> </a:t>
            </a:r>
            <a:r>
              <a:rPr lang="en-US" sz="5200" dirty="0" err="1">
                <a:solidFill>
                  <a:srgbClr val="136080"/>
                </a:solidFill>
              </a:rPr>
              <a:t>doanh</a:t>
            </a:r>
            <a:r>
              <a:rPr lang="en-US" sz="5200" dirty="0">
                <a:solidFill>
                  <a:srgbClr val="136080"/>
                </a:solidFill>
              </a:rPr>
              <a:t> </a:t>
            </a:r>
            <a:r>
              <a:rPr lang="en-US" sz="5200" dirty="0" err="1">
                <a:solidFill>
                  <a:srgbClr val="136080"/>
                </a:solidFill>
              </a:rPr>
              <a:t>nghiệp</a:t>
            </a:r>
            <a:r>
              <a:rPr lang="en-US" sz="5200" dirty="0">
                <a:solidFill>
                  <a:srgbClr val="136080"/>
                </a:solidFill>
              </a:rPr>
              <a:t>, </a:t>
            </a:r>
            <a:r>
              <a:rPr lang="en-US" sz="5200" dirty="0" err="1">
                <a:solidFill>
                  <a:srgbClr val="136080"/>
                </a:solidFill>
              </a:rPr>
              <a:t>nắm</a:t>
            </a:r>
            <a:r>
              <a:rPr lang="en-US" sz="5200" dirty="0">
                <a:solidFill>
                  <a:srgbClr val="136080"/>
                </a:solidFill>
              </a:rPr>
              <a:t> </a:t>
            </a:r>
            <a:r>
              <a:rPr lang="en-US" sz="5200" dirty="0" err="1">
                <a:solidFill>
                  <a:srgbClr val="136080"/>
                </a:solidFill>
              </a:rPr>
              <a:t>trong</a:t>
            </a:r>
            <a:r>
              <a:rPr lang="en-US" sz="5200" dirty="0">
                <a:solidFill>
                  <a:srgbClr val="136080"/>
                </a:solidFill>
              </a:rPr>
              <a:t> </a:t>
            </a:r>
            <a:r>
              <a:rPr lang="en-US" sz="5200" dirty="0" err="1">
                <a:solidFill>
                  <a:srgbClr val="136080"/>
                </a:solidFill>
              </a:rPr>
              <a:t>tay</a:t>
            </a:r>
            <a:r>
              <a:rPr lang="en-US" sz="5200" dirty="0">
                <a:solidFill>
                  <a:srgbClr val="136080"/>
                </a:solidFill>
              </a:rPr>
              <a:t> </a:t>
            </a:r>
            <a:r>
              <a:rPr lang="en-US" sz="5200" dirty="0" err="1">
                <a:solidFill>
                  <a:srgbClr val="136080"/>
                </a:solidFill>
              </a:rPr>
              <a:t>phần</a:t>
            </a:r>
            <a:r>
              <a:rPr lang="en-US" sz="5200" dirty="0">
                <a:solidFill>
                  <a:srgbClr val="136080"/>
                </a:solidFill>
              </a:rPr>
              <a:t> </a:t>
            </a:r>
            <a:r>
              <a:rPr lang="en-US" sz="5200" dirty="0" err="1">
                <a:solidFill>
                  <a:srgbClr val="136080"/>
                </a:solidFill>
              </a:rPr>
              <a:t>lớn</a:t>
            </a:r>
            <a:r>
              <a:rPr lang="en-US" sz="5200" dirty="0">
                <a:solidFill>
                  <a:srgbClr val="136080"/>
                </a:solidFill>
              </a:rPr>
              <a:t> </a:t>
            </a:r>
            <a:r>
              <a:rPr lang="en-US" sz="5200" dirty="0" err="1">
                <a:solidFill>
                  <a:srgbClr val="136080"/>
                </a:solidFill>
              </a:rPr>
              <a:t>việc</a:t>
            </a:r>
            <a:r>
              <a:rPr lang="en-US" sz="5200" dirty="0">
                <a:solidFill>
                  <a:srgbClr val="136080"/>
                </a:solidFill>
              </a:rPr>
              <a:t> </a:t>
            </a:r>
            <a:r>
              <a:rPr lang="en-US" sz="5200" dirty="0" err="1">
                <a:solidFill>
                  <a:srgbClr val="136080"/>
                </a:solidFill>
              </a:rPr>
              <a:t>sản</a:t>
            </a:r>
            <a:r>
              <a:rPr lang="en-US" sz="5200" dirty="0">
                <a:solidFill>
                  <a:srgbClr val="136080"/>
                </a:solidFill>
              </a:rPr>
              <a:t> </a:t>
            </a:r>
            <a:r>
              <a:rPr lang="en-US" sz="5200" dirty="0" err="1">
                <a:solidFill>
                  <a:srgbClr val="136080"/>
                </a:solidFill>
              </a:rPr>
              <a:t>xuất</a:t>
            </a:r>
            <a:r>
              <a:rPr lang="en-US" sz="5200" dirty="0">
                <a:solidFill>
                  <a:srgbClr val="136080"/>
                </a:solidFill>
              </a:rPr>
              <a:t> </a:t>
            </a:r>
            <a:r>
              <a:rPr lang="en-US" sz="5200" dirty="0" err="1">
                <a:solidFill>
                  <a:srgbClr val="136080"/>
                </a:solidFill>
              </a:rPr>
              <a:t>và</a:t>
            </a:r>
            <a:r>
              <a:rPr lang="en-US" sz="5200" dirty="0">
                <a:solidFill>
                  <a:srgbClr val="136080"/>
                </a:solidFill>
              </a:rPr>
              <a:t> </a:t>
            </a:r>
            <a:r>
              <a:rPr lang="en-US" sz="5200" dirty="0" err="1">
                <a:solidFill>
                  <a:srgbClr val="136080"/>
                </a:solidFill>
              </a:rPr>
              <a:t>tiêu</a:t>
            </a:r>
            <a:r>
              <a:rPr lang="en-US" sz="5200" dirty="0">
                <a:solidFill>
                  <a:srgbClr val="136080"/>
                </a:solidFill>
              </a:rPr>
              <a:t> </a:t>
            </a:r>
            <a:r>
              <a:rPr lang="en-US" sz="5200" dirty="0" err="1">
                <a:solidFill>
                  <a:srgbClr val="136080"/>
                </a:solidFill>
              </a:rPr>
              <a:t>thụ</a:t>
            </a:r>
            <a:r>
              <a:rPr lang="en-US" sz="5200" dirty="0">
                <a:solidFill>
                  <a:srgbClr val="136080"/>
                </a:solidFill>
              </a:rPr>
              <a:t> </a:t>
            </a:r>
            <a:r>
              <a:rPr lang="en-US" sz="5200" dirty="0" err="1">
                <a:solidFill>
                  <a:srgbClr val="136080"/>
                </a:solidFill>
              </a:rPr>
              <a:t>một</a:t>
            </a:r>
            <a:r>
              <a:rPr lang="en-US" sz="5200" dirty="0">
                <a:solidFill>
                  <a:srgbClr val="136080"/>
                </a:solidFill>
              </a:rPr>
              <a:t> </a:t>
            </a:r>
            <a:r>
              <a:rPr lang="en-US" sz="5200" dirty="0" err="1">
                <a:solidFill>
                  <a:srgbClr val="136080"/>
                </a:solidFill>
              </a:rPr>
              <a:t>số</a:t>
            </a:r>
            <a:r>
              <a:rPr lang="en-US" sz="5200" dirty="0">
                <a:solidFill>
                  <a:srgbClr val="136080"/>
                </a:solidFill>
              </a:rPr>
              <a:t> </a:t>
            </a:r>
            <a:r>
              <a:rPr lang="en-US" sz="5200" dirty="0" err="1">
                <a:solidFill>
                  <a:srgbClr val="136080"/>
                </a:solidFill>
              </a:rPr>
              <a:t>loại</a:t>
            </a:r>
            <a:r>
              <a:rPr lang="en-US" sz="5200" dirty="0">
                <a:solidFill>
                  <a:srgbClr val="136080"/>
                </a:solidFill>
              </a:rPr>
              <a:t> </a:t>
            </a:r>
            <a:r>
              <a:rPr lang="en-US" sz="5200" dirty="0" err="1">
                <a:solidFill>
                  <a:srgbClr val="136080"/>
                </a:solidFill>
              </a:rPr>
              <a:t>hàng</a:t>
            </a:r>
            <a:r>
              <a:rPr lang="en-US" sz="5200" dirty="0">
                <a:solidFill>
                  <a:srgbClr val="136080"/>
                </a:solidFill>
              </a:rPr>
              <a:t> </a:t>
            </a:r>
            <a:r>
              <a:rPr lang="en-US" sz="5200" dirty="0" err="1">
                <a:solidFill>
                  <a:srgbClr val="136080"/>
                </a:solidFill>
              </a:rPr>
              <a:t>hoá</a:t>
            </a:r>
            <a:r>
              <a:rPr lang="en-US" sz="5200" dirty="0">
                <a:solidFill>
                  <a:srgbClr val="136080"/>
                </a:solidFill>
              </a:rPr>
              <a:t>, </a:t>
            </a:r>
            <a:r>
              <a:rPr lang="en-US" sz="5200" dirty="0" err="1">
                <a:solidFill>
                  <a:srgbClr val="136080"/>
                </a:solidFill>
              </a:rPr>
              <a:t>có</a:t>
            </a:r>
            <a:r>
              <a:rPr lang="en-US" sz="5200" dirty="0">
                <a:solidFill>
                  <a:srgbClr val="136080"/>
                </a:solidFill>
              </a:rPr>
              <a:t> </a:t>
            </a:r>
            <a:r>
              <a:rPr lang="en-US" sz="5200" dirty="0" err="1">
                <a:solidFill>
                  <a:srgbClr val="136080"/>
                </a:solidFill>
              </a:rPr>
              <a:t>khả</a:t>
            </a:r>
            <a:r>
              <a:rPr lang="en-US" sz="5200" dirty="0">
                <a:solidFill>
                  <a:srgbClr val="136080"/>
                </a:solidFill>
              </a:rPr>
              <a:t> </a:t>
            </a:r>
            <a:r>
              <a:rPr lang="en-US" sz="5200" dirty="0" err="1">
                <a:solidFill>
                  <a:srgbClr val="136080"/>
                </a:solidFill>
              </a:rPr>
              <a:t>năng</a:t>
            </a:r>
            <a:r>
              <a:rPr lang="en-US" sz="5200" dirty="0">
                <a:solidFill>
                  <a:srgbClr val="136080"/>
                </a:solidFill>
              </a:rPr>
              <a:t> </a:t>
            </a:r>
            <a:r>
              <a:rPr lang="en-US" sz="5200" dirty="0" err="1">
                <a:solidFill>
                  <a:srgbClr val="136080"/>
                </a:solidFill>
              </a:rPr>
              <a:t>định</a:t>
            </a:r>
            <a:r>
              <a:rPr lang="en-US" sz="5200" dirty="0">
                <a:solidFill>
                  <a:srgbClr val="136080"/>
                </a:solidFill>
              </a:rPr>
              <a:t> </a:t>
            </a:r>
            <a:r>
              <a:rPr lang="en-US" sz="5200" dirty="0" err="1">
                <a:solidFill>
                  <a:srgbClr val="136080"/>
                </a:solidFill>
              </a:rPr>
              <a:t>ra</a:t>
            </a:r>
            <a:r>
              <a:rPr lang="en-US" sz="5200" dirty="0">
                <a:solidFill>
                  <a:srgbClr val="136080"/>
                </a:solidFill>
              </a:rPr>
              <a:t> </a:t>
            </a:r>
            <a:r>
              <a:rPr lang="en-US" sz="5200" dirty="0" err="1">
                <a:solidFill>
                  <a:srgbClr val="136080"/>
                </a:solidFill>
              </a:rPr>
              <a:t>giá</a:t>
            </a:r>
            <a:r>
              <a:rPr lang="en-US" sz="5200" dirty="0">
                <a:solidFill>
                  <a:srgbClr val="136080"/>
                </a:solidFill>
              </a:rPr>
              <a:t> </a:t>
            </a:r>
            <a:r>
              <a:rPr lang="en-US" sz="5200" dirty="0" err="1">
                <a:solidFill>
                  <a:srgbClr val="136080"/>
                </a:solidFill>
              </a:rPr>
              <a:t>cả</a:t>
            </a:r>
            <a:r>
              <a:rPr lang="en-US" sz="5200" dirty="0">
                <a:solidFill>
                  <a:srgbClr val="136080"/>
                </a:solidFill>
              </a:rPr>
              <a:t> </a:t>
            </a:r>
            <a:r>
              <a:rPr lang="en-US" sz="5200" dirty="0" err="1">
                <a:solidFill>
                  <a:srgbClr val="136080"/>
                </a:solidFill>
              </a:rPr>
              <a:t>độc</a:t>
            </a:r>
            <a:r>
              <a:rPr lang="en-US" sz="5200" dirty="0">
                <a:solidFill>
                  <a:srgbClr val="136080"/>
                </a:solidFill>
              </a:rPr>
              <a:t> </a:t>
            </a:r>
            <a:r>
              <a:rPr lang="en-US" sz="5200" dirty="0" err="1">
                <a:solidFill>
                  <a:srgbClr val="136080"/>
                </a:solidFill>
              </a:rPr>
              <a:t>quyền</a:t>
            </a:r>
            <a:r>
              <a:rPr lang="en-US" sz="5200" dirty="0">
                <a:solidFill>
                  <a:srgbClr val="136080"/>
                </a:solidFill>
              </a:rPr>
              <a:t>, </a:t>
            </a:r>
            <a:r>
              <a:rPr lang="en-US" sz="5200" dirty="0" err="1">
                <a:solidFill>
                  <a:srgbClr val="FF0000"/>
                </a:solidFill>
              </a:rPr>
              <a:t>nhằm</a:t>
            </a:r>
            <a:r>
              <a:rPr lang="en-US" sz="5200" dirty="0">
                <a:solidFill>
                  <a:srgbClr val="FF0000"/>
                </a:solidFill>
              </a:rPr>
              <a:t> </a:t>
            </a:r>
            <a:r>
              <a:rPr lang="en-US" sz="5200" dirty="0" err="1">
                <a:solidFill>
                  <a:srgbClr val="FF0000"/>
                </a:solidFill>
              </a:rPr>
              <a:t>thu</a:t>
            </a:r>
            <a:r>
              <a:rPr lang="en-US" sz="5200" dirty="0">
                <a:solidFill>
                  <a:srgbClr val="FF0000"/>
                </a:solidFill>
              </a:rPr>
              <a:t> </a:t>
            </a:r>
            <a:r>
              <a:rPr lang="en-US" sz="5200" dirty="0" err="1">
                <a:solidFill>
                  <a:srgbClr val="FF0000"/>
                </a:solidFill>
              </a:rPr>
              <a:t>lợi</a:t>
            </a:r>
            <a:r>
              <a:rPr lang="en-US" sz="5200" dirty="0">
                <a:solidFill>
                  <a:srgbClr val="FF0000"/>
                </a:solidFill>
              </a:rPr>
              <a:t> </a:t>
            </a:r>
            <a:r>
              <a:rPr lang="en-US" sz="5200" dirty="0" err="1">
                <a:solidFill>
                  <a:srgbClr val="FF0000"/>
                </a:solidFill>
              </a:rPr>
              <a:t>nhuận</a:t>
            </a:r>
            <a:r>
              <a:rPr lang="en-US" sz="5200" dirty="0">
                <a:solidFill>
                  <a:srgbClr val="FF0000"/>
                </a:solidFill>
              </a:rPr>
              <a:t> </a:t>
            </a:r>
            <a:r>
              <a:rPr lang="en-US" sz="5200" dirty="0" err="1">
                <a:solidFill>
                  <a:srgbClr val="FF0000"/>
                </a:solidFill>
              </a:rPr>
              <a:t>độc</a:t>
            </a:r>
            <a:r>
              <a:rPr lang="en-US" sz="5200" dirty="0">
                <a:solidFill>
                  <a:srgbClr val="FF0000"/>
                </a:solidFill>
              </a:rPr>
              <a:t> </a:t>
            </a:r>
            <a:r>
              <a:rPr lang="en-US" sz="5200" dirty="0" err="1">
                <a:solidFill>
                  <a:srgbClr val="FF0000"/>
                </a:solidFill>
              </a:rPr>
              <a:t>quyền</a:t>
            </a:r>
            <a:r>
              <a:rPr lang="en-US" sz="5200" dirty="0">
                <a:solidFill>
                  <a:srgbClr val="FF0000"/>
                </a:solidFill>
              </a:rPr>
              <a:t> </a:t>
            </a:r>
            <a:r>
              <a:rPr lang="en-US" sz="5200" dirty="0" err="1">
                <a:solidFill>
                  <a:srgbClr val="FF0000"/>
                </a:solidFill>
              </a:rPr>
              <a:t>cao</a:t>
            </a:r>
            <a:r>
              <a:rPr lang="en-US" sz="5200" dirty="0">
                <a:solidFill>
                  <a:srgbClr val="FF0000"/>
                </a:solidFill>
              </a:rPr>
              <a:t>.</a:t>
            </a:r>
          </a:p>
        </p:txBody>
      </p:sp>
      <p:sp>
        <p:nvSpPr>
          <p:cNvPr id="523268" name="Text Box 4"/>
          <p:cNvSpPr txBox="1">
            <a:spLocks noChangeArrowheads="1"/>
          </p:cNvSpPr>
          <p:nvPr/>
        </p:nvSpPr>
        <p:spPr bwMode="auto">
          <a:xfrm>
            <a:off x="304800" y="609601"/>
            <a:ext cx="16916400"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pPr>
              <a:spcBef>
                <a:spcPct val="50000"/>
              </a:spcBef>
              <a:defRPr/>
            </a:pPr>
            <a:r>
              <a:rPr lang="en-US" b="1" dirty="0"/>
              <a:t>                                   </a:t>
            </a:r>
            <a:endParaRPr lang="en-US" sz="5600" b="1" i="1" dirty="0"/>
          </a:p>
        </p:txBody>
      </p:sp>
      <p:sp>
        <p:nvSpPr>
          <p:cNvPr id="523269" name="Rectangle 7"/>
          <p:cNvSpPr>
            <a:spLocks noChangeArrowheads="1"/>
          </p:cNvSpPr>
          <p:nvPr/>
        </p:nvSpPr>
        <p:spPr bwMode="auto">
          <a:xfrm>
            <a:off x="914400" y="4931083"/>
            <a:ext cx="3311526" cy="2733676"/>
          </a:xfrm>
          <a:prstGeom prst="rect">
            <a:avLst/>
          </a:prstGeom>
          <a:solidFill>
            <a:schemeClr val="bg2">
              <a:lumMod val="75000"/>
            </a:schemeClr>
          </a:solidFill>
          <a:ln w="9525">
            <a:miter lim="800000"/>
            <a:headEnd/>
            <a:tailEnd/>
          </a:ln>
          <a:scene3d>
            <a:camera prst="legacyPerspectiveBottom"/>
            <a:lightRig rig="legacyFlat3" dir="t"/>
          </a:scene3d>
          <a:sp3d extrusionH="887400" prstMaterial="legacyMatte">
            <a:bevelT w="13500" h="13500" prst="angle"/>
            <a:bevelB w="13500" h="13500" prst="angle"/>
            <a:extrusionClr>
              <a:srgbClr val="FFCCFF"/>
            </a:extrusionClr>
          </a:sp3d>
        </p:spPr>
        <p:txBody>
          <a:bodyPr wrap="none" lIns="182880" tIns="91440" rIns="182880" bIns="91440" anchor="ctr">
            <a:flatTx/>
          </a:bodyPr>
          <a:lstStyle/>
          <a:p>
            <a:pPr algn="ctr"/>
            <a:r>
              <a:rPr lang="en-US" dirty="0" err="1">
                <a:solidFill>
                  <a:schemeClr val="bg1"/>
                </a:solidFill>
              </a:rPr>
              <a:t>Tự</a:t>
            </a:r>
            <a:r>
              <a:rPr lang="en-US" dirty="0">
                <a:solidFill>
                  <a:schemeClr val="bg1"/>
                </a:solidFill>
              </a:rPr>
              <a:t> do</a:t>
            </a:r>
          </a:p>
          <a:p>
            <a:pPr algn="ctr"/>
            <a:r>
              <a:rPr lang="en-US" dirty="0" err="1">
                <a:solidFill>
                  <a:schemeClr val="bg1"/>
                </a:solidFill>
              </a:rPr>
              <a:t>cạnh</a:t>
            </a:r>
            <a:r>
              <a:rPr lang="en-US" dirty="0">
                <a:solidFill>
                  <a:schemeClr val="bg1"/>
                </a:solidFill>
              </a:rPr>
              <a:t> </a:t>
            </a:r>
            <a:r>
              <a:rPr lang="en-US" dirty="0" err="1">
                <a:solidFill>
                  <a:schemeClr val="bg1"/>
                </a:solidFill>
              </a:rPr>
              <a:t>tranh</a:t>
            </a:r>
            <a:endParaRPr lang="en-US" dirty="0">
              <a:solidFill>
                <a:schemeClr val="bg1"/>
              </a:solidFill>
            </a:endParaRPr>
          </a:p>
        </p:txBody>
      </p:sp>
      <p:sp>
        <p:nvSpPr>
          <p:cNvPr id="523274" name="Line 10"/>
          <p:cNvSpPr>
            <a:spLocks noChangeShapeType="1"/>
          </p:cNvSpPr>
          <p:nvPr/>
        </p:nvSpPr>
        <p:spPr bwMode="ltGray">
          <a:xfrm>
            <a:off x="4495800" y="6125738"/>
            <a:ext cx="2588223" cy="5769"/>
          </a:xfrm>
          <a:prstGeom prst="line">
            <a:avLst/>
          </a:prstGeom>
          <a:noFill/>
          <a:ln w="57150">
            <a:solidFill>
              <a:schemeClr val="bg2">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lstStyle/>
          <a:p>
            <a:pPr>
              <a:defRPr/>
            </a:pPr>
            <a:endParaRPr lang="en-US" dirty="0">
              <a:cs typeface="+mn-cs"/>
            </a:endParaRPr>
          </a:p>
        </p:txBody>
      </p:sp>
      <p:sp>
        <p:nvSpPr>
          <p:cNvPr id="18" name="Rectangle 7"/>
          <p:cNvSpPr>
            <a:spLocks noChangeArrowheads="1"/>
          </p:cNvSpPr>
          <p:nvPr/>
        </p:nvSpPr>
        <p:spPr bwMode="auto">
          <a:xfrm>
            <a:off x="7465023" y="4931083"/>
            <a:ext cx="3311526" cy="2733676"/>
          </a:xfrm>
          <a:prstGeom prst="rect">
            <a:avLst/>
          </a:prstGeom>
          <a:solidFill>
            <a:schemeClr val="bg2">
              <a:lumMod val="75000"/>
            </a:schemeClr>
          </a:solidFill>
          <a:ln w="9525">
            <a:miter lim="800000"/>
            <a:headEnd/>
            <a:tailEnd/>
          </a:ln>
          <a:scene3d>
            <a:camera prst="legacyPerspectiveBottom"/>
            <a:lightRig rig="legacyFlat3" dir="t"/>
          </a:scene3d>
          <a:sp3d extrusionH="887400" prstMaterial="legacyMatte">
            <a:bevelT w="13500" h="13500" prst="angle"/>
            <a:bevelB w="13500" h="13500" prst="angle"/>
            <a:extrusionClr>
              <a:srgbClr val="FFCCFF"/>
            </a:extrusionClr>
          </a:sp3d>
        </p:spPr>
        <p:txBody>
          <a:bodyPr wrap="none" lIns="182880" tIns="91440" rIns="182880" bIns="91440" anchor="ctr">
            <a:flatTx/>
          </a:bodyPr>
          <a:lstStyle/>
          <a:p>
            <a:pPr algn="ctr"/>
            <a:r>
              <a:rPr lang="en-US" dirty="0" err="1">
                <a:solidFill>
                  <a:srgbClr val="FFFFFF"/>
                </a:solidFill>
              </a:rPr>
              <a:t>Tích</a:t>
            </a:r>
            <a:r>
              <a:rPr lang="en-US" dirty="0">
                <a:solidFill>
                  <a:srgbClr val="FFFFFF"/>
                </a:solidFill>
              </a:rPr>
              <a:t> </a:t>
            </a:r>
            <a:r>
              <a:rPr lang="en-US" dirty="0" err="1">
                <a:solidFill>
                  <a:srgbClr val="FFFFFF"/>
                </a:solidFill>
              </a:rPr>
              <a:t>tụ</a:t>
            </a:r>
            <a:r>
              <a:rPr lang="en-US" dirty="0">
                <a:solidFill>
                  <a:srgbClr val="FFFFFF"/>
                </a:solidFill>
              </a:rPr>
              <a:t> </a:t>
            </a:r>
            <a:r>
              <a:rPr lang="en-US" dirty="0" err="1">
                <a:solidFill>
                  <a:srgbClr val="FFFFFF"/>
                </a:solidFill>
              </a:rPr>
              <a:t>và</a:t>
            </a:r>
            <a:endParaRPr lang="en-US" dirty="0">
              <a:solidFill>
                <a:srgbClr val="FFFFFF"/>
              </a:solidFill>
            </a:endParaRPr>
          </a:p>
          <a:p>
            <a:pPr algn="ctr"/>
            <a:r>
              <a:rPr lang="en-US" dirty="0">
                <a:solidFill>
                  <a:srgbClr val="FFFFFF"/>
                </a:solidFill>
              </a:rPr>
              <a:t> </a:t>
            </a:r>
            <a:r>
              <a:rPr lang="en-US" dirty="0" err="1">
                <a:solidFill>
                  <a:srgbClr val="FFFFFF"/>
                </a:solidFill>
              </a:rPr>
              <a:t>tập</a:t>
            </a:r>
            <a:r>
              <a:rPr lang="en-US" dirty="0">
                <a:solidFill>
                  <a:srgbClr val="FFFFFF"/>
                </a:solidFill>
              </a:rPr>
              <a:t> </a:t>
            </a:r>
            <a:r>
              <a:rPr lang="en-US" dirty="0" err="1">
                <a:solidFill>
                  <a:srgbClr val="FFFFFF"/>
                </a:solidFill>
              </a:rPr>
              <a:t>trung</a:t>
            </a:r>
            <a:r>
              <a:rPr lang="en-US" dirty="0">
                <a:solidFill>
                  <a:srgbClr val="FFFFFF"/>
                </a:solidFill>
              </a:rPr>
              <a:t> </a:t>
            </a:r>
          </a:p>
          <a:p>
            <a:pPr algn="ctr"/>
            <a:r>
              <a:rPr lang="en-US" dirty="0" err="1">
                <a:solidFill>
                  <a:srgbClr val="FFFFFF"/>
                </a:solidFill>
              </a:rPr>
              <a:t>sản</a:t>
            </a:r>
            <a:r>
              <a:rPr lang="en-US" dirty="0">
                <a:solidFill>
                  <a:srgbClr val="FFFFFF"/>
                </a:solidFill>
              </a:rPr>
              <a:t> </a:t>
            </a:r>
            <a:r>
              <a:rPr lang="en-US" dirty="0" err="1">
                <a:solidFill>
                  <a:srgbClr val="FFFFFF"/>
                </a:solidFill>
              </a:rPr>
              <a:t>xuất</a:t>
            </a:r>
            <a:endParaRPr lang="en-US" dirty="0">
              <a:solidFill>
                <a:srgbClr val="FFFFFF"/>
              </a:solidFill>
            </a:endParaRPr>
          </a:p>
        </p:txBody>
      </p:sp>
      <p:sp>
        <p:nvSpPr>
          <p:cNvPr id="19" name="Rectangle 7"/>
          <p:cNvSpPr>
            <a:spLocks noChangeArrowheads="1"/>
          </p:cNvSpPr>
          <p:nvPr/>
        </p:nvSpPr>
        <p:spPr bwMode="auto">
          <a:xfrm>
            <a:off x="14062074" y="4931083"/>
            <a:ext cx="3311526" cy="2733676"/>
          </a:xfrm>
          <a:prstGeom prst="rect">
            <a:avLst/>
          </a:prstGeom>
          <a:solidFill>
            <a:schemeClr val="bg2">
              <a:lumMod val="75000"/>
            </a:schemeClr>
          </a:solidFill>
          <a:ln w="9525">
            <a:miter lim="800000"/>
            <a:headEnd/>
            <a:tailEnd/>
          </a:ln>
          <a:scene3d>
            <a:camera prst="legacyPerspectiveBottom"/>
            <a:lightRig rig="legacyFlat3" dir="t"/>
          </a:scene3d>
          <a:sp3d extrusionH="887400" prstMaterial="legacyMatte">
            <a:bevelT w="13500" h="13500" prst="angle"/>
            <a:bevelB w="13500" h="13500" prst="angle"/>
            <a:extrusionClr>
              <a:srgbClr val="FFCCFF"/>
            </a:extrusionClr>
          </a:sp3d>
        </p:spPr>
        <p:txBody>
          <a:bodyPr wrap="none" lIns="182880" tIns="91440" rIns="182880" bIns="91440" anchor="ctr">
            <a:flatTx/>
          </a:bodyPr>
          <a:lstStyle/>
          <a:p>
            <a:pPr algn="ctr"/>
            <a:r>
              <a:rPr lang="en-US" dirty="0" err="1">
                <a:solidFill>
                  <a:srgbClr val="FFFFFF"/>
                </a:solidFill>
              </a:rPr>
              <a:t>Độc</a:t>
            </a:r>
            <a:r>
              <a:rPr lang="en-US" dirty="0">
                <a:solidFill>
                  <a:srgbClr val="FFFFFF"/>
                </a:solidFill>
              </a:rPr>
              <a:t> </a:t>
            </a:r>
            <a:r>
              <a:rPr lang="en-US" dirty="0" err="1">
                <a:solidFill>
                  <a:srgbClr val="FFFFFF"/>
                </a:solidFill>
              </a:rPr>
              <a:t>quyền</a:t>
            </a:r>
            <a:endParaRPr lang="en-US" dirty="0">
              <a:solidFill>
                <a:srgbClr val="FFFFFF"/>
              </a:solidFill>
            </a:endParaRPr>
          </a:p>
        </p:txBody>
      </p:sp>
      <p:sp>
        <p:nvSpPr>
          <p:cNvPr id="20" name="Line 10"/>
          <p:cNvSpPr>
            <a:spLocks noChangeShapeType="1"/>
          </p:cNvSpPr>
          <p:nvPr/>
        </p:nvSpPr>
        <p:spPr bwMode="ltGray">
          <a:xfrm>
            <a:off x="11154892" y="6224675"/>
            <a:ext cx="2588223" cy="5769"/>
          </a:xfrm>
          <a:prstGeom prst="line">
            <a:avLst/>
          </a:prstGeom>
          <a:noFill/>
          <a:ln w="57150">
            <a:solidFill>
              <a:schemeClr val="bg2">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lstStyle/>
          <a:p>
            <a:pPr>
              <a:defRPr/>
            </a:pPr>
            <a:endParaRPr lang="en-US">
              <a:cs typeface="+mn-cs"/>
            </a:endParaRPr>
          </a:p>
        </p:txBody>
      </p:sp>
      <p:sp>
        <p:nvSpPr>
          <p:cNvPr id="21" name="Title 2"/>
          <p:cNvSpPr txBox="1">
            <a:spLocks/>
          </p:cNvSpPr>
          <p:nvPr/>
        </p:nvSpPr>
        <p:spPr>
          <a:xfrm>
            <a:off x="501650" y="990600"/>
            <a:ext cx="17284700" cy="2286000"/>
          </a:xfrm>
          <a:prstGeom prst="rect">
            <a:avLst/>
          </a:prstGeom>
        </p:spPr>
        <p:txBody>
          <a:bodyPr/>
          <a:lstStyle>
            <a:lvl1pPr algn="ctr" defTabSz="914316" rtl="0" eaLnBrk="1" latinLnBrk="0" hangingPunct="1">
              <a:spcBef>
                <a:spcPct val="0"/>
              </a:spcBef>
              <a:buNone/>
              <a:defRPr sz="5624" kern="1200">
                <a:solidFill>
                  <a:schemeClr val="bg2"/>
                </a:solidFill>
                <a:latin typeface="Source Sans Pro ExtraLight"/>
                <a:ea typeface="+mj-ea"/>
                <a:cs typeface="Source Sans Pro ExtraLight"/>
              </a:defRPr>
            </a:lvl1pPr>
          </a:lstStyle>
          <a:p>
            <a:pPr>
              <a:lnSpc>
                <a:spcPct val="120000"/>
              </a:lnSpc>
            </a:pPr>
            <a:r>
              <a:rPr lang="en-US" sz="4800" b="1" dirty="0">
                <a:solidFill>
                  <a:schemeClr val="accent1"/>
                </a:solidFill>
                <a:latin typeface="Verdana" pitchFamily="34" charset="0"/>
                <a:ea typeface="Verdana" pitchFamily="34" charset="0"/>
                <a:cs typeface="Verdana" pitchFamily="34" charset="0"/>
              </a:rPr>
              <a:t>4.1. QUAN HỆ GIỮA CẠNH TRANH VÀ ĐỘC QUYỀN</a:t>
            </a:r>
          </a:p>
          <a:p>
            <a:pPr>
              <a:lnSpc>
                <a:spcPct val="120000"/>
              </a:lnSpc>
            </a:pPr>
            <a:r>
              <a:rPr lang="en-US" sz="4800" b="1" dirty="0">
                <a:solidFill>
                  <a:schemeClr val="accent1"/>
                </a:solidFill>
                <a:latin typeface="Verdana" pitchFamily="34" charset="0"/>
                <a:ea typeface="Verdana" pitchFamily="34" charset="0"/>
                <a:cs typeface="Verdana" pitchFamily="34" charset="0"/>
              </a:rPr>
              <a:t>TRONG NỀN KINH TẾ THỊ TRƯỜNG</a:t>
            </a:r>
          </a:p>
        </p:txBody>
      </p:sp>
    </p:spTree>
    <p:extLst>
      <p:ext uri="{BB962C8B-B14F-4D97-AF65-F5344CB8AC3E}">
        <p14:creationId xmlns:p14="http://schemas.microsoft.com/office/powerpoint/2010/main" val="3948853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23269"/>
                                        </p:tgtEl>
                                        <p:attrNameLst>
                                          <p:attrName>style.visibility</p:attrName>
                                        </p:attrNameLst>
                                      </p:cBhvr>
                                      <p:to>
                                        <p:strVal val="visible"/>
                                      </p:to>
                                    </p:set>
                                    <p:animEffect transition="in" filter="diamond(in)">
                                      <p:cBhvr>
                                        <p:cTn id="7" dur="2000"/>
                                        <p:tgtEl>
                                          <p:spTgt spid="523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23274"/>
                                        </p:tgtEl>
                                        <p:attrNameLst>
                                          <p:attrName>style.visibility</p:attrName>
                                        </p:attrNameLst>
                                      </p:cBhvr>
                                      <p:to>
                                        <p:strVal val="visible"/>
                                      </p:to>
                                    </p:set>
                                    <p:animEffect transition="in" filter="box(in)">
                                      <p:cBhvr>
                                        <p:cTn id="12" dur="500"/>
                                        <p:tgtEl>
                                          <p:spTgt spid="5232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23267"/>
                                        </p:tgtEl>
                                        <p:attrNameLst>
                                          <p:attrName>style.visibility</p:attrName>
                                        </p:attrNameLst>
                                      </p:cBhvr>
                                      <p:to>
                                        <p:strVal val="visible"/>
                                      </p:to>
                                    </p:set>
                                    <p:animEffect transition="in" filter="box(in)">
                                      <p:cBhvr>
                                        <p:cTn id="17" dur="500"/>
                                        <p:tgtEl>
                                          <p:spTgt spid="523267"/>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amond(in)">
                                      <p:cBhvr>
                                        <p:cTn id="22" dur="2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amond(in)">
                                      <p:cBhvr>
                                        <p:cTn id="27" dur="2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ox(in)">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p:bldP spid="523269" grpId="0" animBg="1"/>
      <p:bldP spid="18"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691FF1-CCC4-44A9-8BE7-4F7E701FCE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04" y="1694221"/>
            <a:ext cx="17081592" cy="10154566"/>
          </a:xfrm>
          <a:prstGeom prst="rect">
            <a:avLst/>
          </a:prstGeom>
        </p:spPr>
      </p:pic>
    </p:spTree>
    <p:extLst>
      <p:ext uri="{BB962C8B-B14F-4D97-AF65-F5344CB8AC3E}">
        <p14:creationId xmlns:p14="http://schemas.microsoft.com/office/powerpoint/2010/main" val="1685810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691FF1-CCC4-44A9-8BE7-4F7E701FCE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04" y="963828"/>
            <a:ext cx="17081592" cy="11170508"/>
          </a:xfrm>
          <a:prstGeom prst="rect">
            <a:avLst/>
          </a:prstGeom>
        </p:spPr>
      </p:pic>
    </p:spTree>
    <p:extLst>
      <p:ext uri="{BB962C8B-B14F-4D97-AF65-F5344CB8AC3E}">
        <p14:creationId xmlns:p14="http://schemas.microsoft.com/office/powerpoint/2010/main" val="742931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691FF1-CCC4-44A9-8BE7-4F7E701FCE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04" y="1260390"/>
            <a:ext cx="17081592" cy="10997512"/>
          </a:xfrm>
          <a:prstGeom prst="rect">
            <a:avLst/>
          </a:prstGeom>
        </p:spPr>
      </p:pic>
    </p:spTree>
    <p:extLst>
      <p:ext uri="{BB962C8B-B14F-4D97-AF65-F5344CB8AC3E}">
        <p14:creationId xmlns:p14="http://schemas.microsoft.com/office/powerpoint/2010/main" val="3484151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67" y="5626445"/>
            <a:ext cx="5570826" cy="6327014"/>
          </a:xfrm>
          <a:prstGeom prst="rect">
            <a:avLst/>
          </a:prstGeom>
        </p:spPr>
      </p:pic>
      <p:sp>
        <p:nvSpPr>
          <p:cNvPr id="14" name="Text Box 24"/>
          <p:cNvSpPr txBox="1">
            <a:spLocks noChangeArrowheads="1"/>
          </p:cNvSpPr>
          <p:nvPr/>
        </p:nvSpPr>
        <p:spPr bwMode="black">
          <a:xfrm>
            <a:off x="13128178" y="6862866"/>
            <a:ext cx="4201888" cy="2785378"/>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Hình thức mới: </a:t>
            </a:r>
          </a:p>
          <a:p>
            <a:pPr eaLnBrk="1" hangingPunct="1">
              <a:spcBef>
                <a:spcPct val="50000"/>
              </a:spcBef>
              <a:defRPr/>
            </a:pPr>
            <a:r>
              <a:rPr lang="en-US" sz="3500" b="1" kern="0">
                <a:solidFill>
                  <a:schemeClr val="accent1"/>
                </a:solidFill>
              </a:rPr>
              <a:t>BT – BOT</a:t>
            </a:r>
          </a:p>
          <a:p>
            <a:pPr eaLnBrk="1" hangingPunct="1">
              <a:spcBef>
                <a:spcPct val="50000"/>
              </a:spcBef>
              <a:defRPr/>
            </a:pPr>
            <a:r>
              <a:rPr lang="en-US" sz="3500" b="1" kern="0">
                <a:solidFill>
                  <a:schemeClr val="accent1"/>
                </a:solidFill>
              </a:rPr>
              <a:t>Đan xen XK tư bản với XK hàng hóa</a:t>
            </a:r>
          </a:p>
        </p:txBody>
      </p:sp>
      <p:grpSp>
        <p:nvGrpSpPr>
          <p:cNvPr id="16" name="Group 3"/>
          <p:cNvGrpSpPr>
            <a:grpSpLocks/>
          </p:cNvGrpSpPr>
          <p:nvPr/>
        </p:nvGrpSpPr>
        <p:grpSpPr bwMode="auto">
          <a:xfrm>
            <a:off x="7086600" y="3657592"/>
            <a:ext cx="4557012" cy="945580"/>
            <a:chOff x="816" y="2304"/>
            <a:chExt cx="1440" cy="448"/>
          </a:xfrm>
          <a:solidFill>
            <a:schemeClr val="accent1">
              <a:lumMod val="20000"/>
              <a:lumOff val="80000"/>
            </a:schemeClr>
          </a:solidFill>
        </p:grpSpPr>
        <p:sp>
          <p:nvSpPr>
            <p:cNvPr id="17"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18"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NHỮNG ĐIỂM MỚI</a:t>
              </a: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329" y="5657138"/>
            <a:ext cx="5297186" cy="6235240"/>
          </a:xfrm>
          <a:prstGeom prst="rect">
            <a:avLst/>
          </a:prstGeom>
        </p:spPr>
      </p:pic>
      <p:sp>
        <p:nvSpPr>
          <p:cNvPr id="11" name="Title 2"/>
          <p:cNvSpPr>
            <a:spLocks noGrp="1"/>
          </p:cNvSpPr>
          <p:nvPr>
            <p:ph type="title"/>
          </p:nvPr>
        </p:nvSpPr>
        <p:spPr>
          <a:xfrm>
            <a:off x="762000" y="1495466"/>
            <a:ext cx="16762520" cy="942934"/>
          </a:xfrm>
        </p:spPr>
        <p:txBody>
          <a:bodyPr>
            <a:noAutofit/>
          </a:bodyPr>
          <a:lstStyle/>
          <a:p>
            <a:pPr>
              <a:defRPr/>
            </a:pPr>
            <a:r>
              <a:rPr lang="vi-VN" sz="4800" b="1" kern="0" dirty="0">
                <a:latin typeface="Arial" panose="020B0604020202020204" pitchFamily="34" charset="0"/>
                <a:cs typeface="Arial" panose="020B0604020202020204" pitchFamily="34" charset="0"/>
              </a:rPr>
              <a:t>XUẤT KHẨU TƯ BẢN</a:t>
            </a:r>
            <a:endParaRPr lang="en-US" sz="4800" b="1"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332894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par>
                                <p:cTn id="17" presetID="53"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66" y="5221357"/>
            <a:ext cx="11065760" cy="7234746"/>
          </a:xfrm>
          <a:prstGeom prst="rect">
            <a:avLst/>
          </a:prstGeom>
        </p:spPr>
      </p:pic>
      <p:sp>
        <p:nvSpPr>
          <p:cNvPr id="14" name="Text Box 24"/>
          <p:cNvSpPr txBox="1">
            <a:spLocks noChangeArrowheads="1"/>
          </p:cNvSpPr>
          <p:nvPr/>
        </p:nvSpPr>
        <p:spPr bwMode="black">
          <a:xfrm>
            <a:off x="13128178" y="6862866"/>
            <a:ext cx="4201888" cy="305468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rgbClr val="FF0000"/>
                </a:solidFill>
              </a:rPr>
              <a:t>Tính chất </a:t>
            </a:r>
          </a:p>
          <a:p>
            <a:pPr eaLnBrk="1" hangingPunct="1">
              <a:spcBef>
                <a:spcPct val="50000"/>
              </a:spcBef>
              <a:defRPr/>
            </a:pPr>
            <a:r>
              <a:rPr lang="en-US" sz="3500" b="1" kern="0">
                <a:solidFill>
                  <a:schemeClr val="accent1"/>
                </a:solidFill>
              </a:rPr>
              <a:t>Tính thực dân giảm dần, nâng cao nguyên tắc cùng có lợi</a:t>
            </a:r>
          </a:p>
        </p:txBody>
      </p:sp>
      <p:grpSp>
        <p:nvGrpSpPr>
          <p:cNvPr id="16" name="Group 3"/>
          <p:cNvGrpSpPr>
            <a:grpSpLocks/>
          </p:cNvGrpSpPr>
          <p:nvPr/>
        </p:nvGrpSpPr>
        <p:grpSpPr bwMode="auto">
          <a:xfrm>
            <a:off x="7239000" y="3657592"/>
            <a:ext cx="4557012" cy="945580"/>
            <a:chOff x="816" y="2304"/>
            <a:chExt cx="1440" cy="448"/>
          </a:xfrm>
          <a:solidFill>
            <a:schemeClr val="accent1">
              <a:lumMod val="20000"/>
              <a:lumOff val="80000"/>
            </a:schemeClr>
          </a:solidFill>
        </p:grpSpPr>
        <p:sp>
          <p:nvSpPr>
            <p:cNvPr id="17"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18"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NHỮNG ĐIỂM MỚI</a:t>
              </a:r>
            </a:p>
          </p:txBody>
        </p:sp>
      </p:grpSp>
      <p:sp>
        <p:nvSpPr>
          <p:cNvPr id="10" name="Title 2"/>
          <p:cNvSpPr>
            <a:spLocks noGrp="1"/>
          </p:cNvSpPr>
          <p:nvPr>
            <p:ph type="title"/>
          </p:nvPr>
        </p:nvSpPr>
        <p:spPr>
          <a:xfrm>
            <a:off x="762000" y="1495466"/>
            <a:ext cx="16762520" cy="942934"/>
          </a:xfrm>
        </p:spPr>
        <p:txBody>
          <a:bodyPr>
            <a:noAutofit/>
          </a:bodyPr>
          <a:lstStyle/>
          <a:p>
            <a:pPr>
              <a:defRPr/>
            </a:pPr>
            <a:r>
              <a:rPr lang="vi-VN" sz="4800" b="1" kern="0" dirty="0">
                <a:latin typeface="Arial" panose="020B0604020202020204" pitchFamily="34" charset="0"/>
                <a:cs typeface="Arial" panose="020B0604020202020204" pitchFamily="34" charset="0"/>
              </a:rPr>
              <a:t>XUẤT KHẨU TƯ BẢN</a:t>
            </a:r>
            <a:endParaRPr lang="en-US" sz="4800" b="1"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944858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ban-do-nganh-thuc-an-nhanh-the-gioi.png"/>
          <p:cNvPicPr>
            <a:picLocks noChangeAspect="1"/>
          </p:cNvPicPr>
          <p:nvPr/>
        </p:nvPicPr>
        <p:blipFill>
          <a:blip r:embed="rId2"/>
          <a:stretch>
            <a:fillRect/>
          </a:stretch>
        </p:blipFill>
        <p:spPr>
          <a:xfrm>
            <a:off x="827256" y="2971800"/>
            <a:ext cx="16697264" cy="8028655"/>
          </a:xfrm>
          <a:prstGeom prst="rect">
            <a:avLst/>
          </a:prstGeom>
        </p:spPr>
      </p:pic>
      <p:sp>
        <p:nvSpPr>
          <p:cNvPr id="12" name="Text Box 24"/>
          <p:cNvSpPr txBox="1">
            <a:spLocks noChangeArrowheads="1"/>
          </p:cNvSpPr>
          <p:nvPr/>
        </p:nvSpPr>
        <p:spPr bwMode="black">
          <a:xfrm>
            <a:off x="1246408" y="11240991"/>
            <a:ext cx="15837208" cy="1169551"/>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500" b="1" kern="0">
                <a:solidFill>
                  <a:schemeClr val="accent1"/>
                </a:solidFill>
              </a:rPr>
              <a:t>CẠNH TRANH KHỐC LIỆT DẪN TỚI XU HƯỚNG THỎA HIỆP, KÝ KẾT HIỆP ĐỊNH ĐỂ CỦNG CỐ ĐỊA VỊ ĐỘC QUYỀN</a:t>
            </a:r>
          </a:p>
        </p:txBody>
      </p:sp>
      <p:sp>
        <p:nvSpPr>
          <p:cNvPr id="8" name="Title 2"/>
          <p:cNvSpPr>
            <a:spLocks noGrp="1"/>
          </p:cNvSpPr>
          <p:nvPr>
            <p:ph type="title"/>
          </p:nvPr>
        </p:nvSpPr>
        <p:spPr>
          <a:xfrm>
            <a:off x="762000" y="1156575"/>
            <a:ext cx="16762520" cy="942934"/>
          </a:xfrm>
        </p:spPr>
        <p:txBody>
          <a:bodyPr>
            <a:normAutofit fontScale="90000"/>
          </a:bodyPr>
          <a:lstStyle/>
          <a:p>
            <a:r>
              <a:rPr lang="en-US" sz="4800" b="1" dirty="0">
                <a:latin typeface="Arial" panose="020B0604020202020204" pitchFamily="34" charset="0"/>
                <a:ea typeface="Verdana" pitchFamily="34" charset="0"/>
                <a:cs typeface="Arial" panose="020B0604020202020204" pitchFamily="34" charset="0"/>
              </a:rPr>
              <a:t>SỰ PHÂN CHIA THẾ GIỚI VỀ KINH TẾ </a:t>
            </a:r>
            <a:br>
              <a:rPr lang="en-US" sz="4800" b="1" dirty="0">
                <a:latin typeface="Arial" panose="020B0604020202020204" pitchFamily="34" charset="0"/>
                <a:ea typeface="Verdana" pitchFamily="34" charset="0"/>
                <a:cs typeface="Arial" panose="020B0604020202020204" pitchFamily="34" charset="0"/>
              </a:rPr>
            </a:br>
            <a:r>
              <a:rPr lang="en-US" sz="4800" b="1" dirty="0">
                <a:latin typeface="Arial" panose="020B0604020202020204" pitchFamily="34" charset="0"/>
                <a:ea typeface="Verdana" pitchFamily="34" charset="0"/>
                <a:cs typeface="Arial" panose="020B0604020202020204" pitchFamily="34" charset="0"/>
              </a:rPr>
              <a:t>GIỮA CÁC TỔ CHỨC ĐỘC QUYỀN</a:t>
            </a:r>
          </a:p>
        </p:txBody>
      </p:sp>
    </p:spTree>
    <p:extLst>
      <p:ext uri="{BB962C8B-B14F-4D97-AF65-F5344CB8AC3E}">
        <p14:creationId xmlns:p14="http://schemas.microsoft.com/office/powerpoint/2010/main" val="152554380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869" y="3124200"/>
            <a:ext cx="3061254" cy="6549887"/>
          </a:xfrm>
          <a:prstGeom prst="rect">
            <a:avLst/>
          </a:prstGeom>
        </p:spPr>
      </p:pic>
      <p:sp>
        <p:nvSpPr>
          <p:cNvPr id="12" name="Text Box 24"/>
          <p:cNvSpPr txBox="1">
            <a:spLocks noChangeArrowheads="1"/>
          </p:cNvSpPr>
          <p:nvPr/>
        </p:nvSpPr>
        <p:spPr bwMode="black">
          <a:xfrm>
            <a:off x="1193400" y="10476725"/>
            <a:ext cx="15837208" cy="1323439"/>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vi-VN" sz="4000" b="1" kern="0">
                <a:solidFill>
                  <a:schemeClr val="accent1"/>
                </a:solidFill>
              </a:rPr>
              <a:t>Xu hướng quốc tế hoá, toàn cầu hoá kinh tế ngày càng tăng bên cạnh xu hướng khu</a:t>
            </a:r>
            <a:r>
              <a:rPr lang="en-US" sz="4000" b="1" kern="0">
                <a:solidFill>
                  <a:schemeClr val="accent1"/>
                </a:solidFill>
              </a:rPr>
              <a:t> </a:t>
            </a:r>
            <a:r>
              <a:rPr lang="vi-VN" sz="4000" b="1" kern="0">
                <a:solidFill>
                  <a:schemeClr val="accent1"/>
                </a:solidFill>
              </a:rPr>
              <a:t>vực hoá nền kinh tế.</a:t>
            </a:r>
            <a:endParaRPr lang="en-US" sz="4000" b="1" kern="0">
              <a:solidFill>
                <a:schemeClr val="accent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670" y="3124200"/>
            <a:ext cx="2928732" cy="65498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0951" y="3124200"/>
            <a:ext cx="2783662" cy="654988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54065" y="3124200"/>
            <a:ext cx="2783662" cy="6549887"/>
          </a:xfrm>
          <a:prstGeom prst="rect">
            <a:avLst/>
          </a:prstGeom>
        </p:spPr>
      </p:pic>
      <p:sp>
        <p:nvSpPr>
          <p:cNvPr id="10" name="Title 2"/>
          <p:cNvSpPr>
            <a:spLocks noGrp="1"/>
          </p:cNvSpPr>
          <p:nvPr>
            <p:ph type="title"/>
          </p:nvPr>
        </p:nvSpPr>
        <p:spPr>
          <a:xfrm>
            <a:off x="762000" y="1156575"/>
            <a:ext cx="16762520" cy="942934"/>
          </a:xfrm>
        </p:spPr>
        <p:txBody>
          <a:bodyPr>
            <a:normAutofit fontScale="90000"/>
          </a:bodyPr>
          <a:lstStyle/>
          <a:p>
            <a:r>
              <a:rPr lang="en-US" sz="4800" b="1" dirty="0">
                <a:latin typeface="Arial" panose="020B0604020202020204" pitchFamily="34" charset="0"/>
                <a:ea typeface="Verdana" pitchFamily="34" charset="0"/>
                <a:cs typeface="Arial" panose="020B0604020202020204" pitchFamily="34" charset="0"/>
              </a:rPr>
              <a:t>SỰ PHÂN CHIA THẾ GIỚI VỀ KINH TẾ </a:t>
            </a:r>
            <a:br>
              <a:rPr lang="en-US" sz="4800" b="1" dirty="0">
                <a:latin typeface="Arial" panose="020B0604020202020204" pitchFamily="34" charset="0"/>
                <a:ea typeface="Verdana" pitchFamily="34" charset="0"/>
                <a:cs typeface="Arial" panose="020B0604020202020204" pitchFamily="34" charset="0"/>
              </a:rPr>
            </a:br>
            <a:r>
              <a:rPr lang="en-US" sz="4800" b="1" dirty="0">
                <a:latin typeface="Arial" panose="020B0604020202020204" pitchFamily="34" charset="0"/>
                <a:ea typeface="Verdana" pitchFamily="34" charset="0"/>
                <a:cs typeface="Arial" panose="020B0604020202020204" pitchFamily="34" charset="0"/>
              </a:rPr>
              <a:t>GIỮA CÁC TỔ CHỨC ĐỘC QUYỀN</a:t>
            </a:r>
          </a:p>
        </p:txBody>
      </p:sp>
    </p:spTree>
    <p:extLst>
      <p:ext uri="{BB962C8B-B14F-4D97-AF65-F5344CB8AC3E}">
        <p14:creationId xmlns:p14="http://schemas.microsoft.com/office/powerpoint/2010/main" val="265271315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ban-do-nganh-thuc-an-nhanh-the-gioi.png"/>
          <p:cNvPicPr>
            <a:picLocks noChangeAspect="1"/>
          </p:cNvPicPr>
          <p:nvPr/>
        </p:nvPicPr>
        <p:blipFill>
          <a:blip r:embed="rId2"/>
          <a:stretch>
            <a:fillRect/>
          </a:stretch>
        </p:blipFill>
        <p:spPr>
          <a:xfrm>
            <a:off x="1246407" y="3657600"/>
            <a:ext cx="9917195" cy="5152634"/>
          </a:xfrm>
          <a:prstGeom prst="rect">
            <a:avLst/>
          </a:prstGeom>
        </p:spPr>
      </p:pic>
      <p:sp>
        <p:nvSpPr>
          <p:cNvPr id="12" name="Text Box 24"/>
          <p:cNvSpPr txBox="1">
            <a:spLocks noChangeArrowheads="1"/>
          </p:cNvSpPr>
          <p:nvPr/>
        </p:nvSpPr>
        <p:spPr bwMode="black">
          <a:xfrm>
            <a:off x="1246408" y="9100445"/>
            <a:ext cx="15837208" cy="2308324"/>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rgbClr val="FF0000"/>
                </a:solidFill>
              </a:rPr>
              <a:t>“Chủ nghĩa tư bản phát triển càng cao, nguyên liệu càng thiếu thốn, sự cạnh tranh càng gay gắt và việc tìm kiếm các nguồn nguyên liệu trên toàn thế giới càng ráo riết, thì cuộc đấu tranh để chiếm thuộc địa càng quyết liệt hơn”</a:t>
            </a:r>
          </a:p>
          <a:p>
            <a:pPr eaLnBrk="1" hangingPunct="1">
              <a:spcBef>
                <a:spcPct val="50000"/>
              </a:spcBef>
              <a:defRPr/>
            </a:pPr>
            <a:r>
              <a:rPr lang="en-US" altLang="en-US" sz="3200" b="1">
                <a:solidFill>
                  <a:srgbClr val="FF0000"/>
                </a:solidFill>
                <a:latin typeface="Calibri" panose="020F0502020204030204" pitchFamily="34" charset="0"/>
              </a:rPr>
              <a:t>V.I.Lênin: </a:t>
            </a:r>
            <a:r>
              <a:rPr lang="en-US" altLang="en-US" sz="3200" b="1" i="1">
                <a:solidFill>
                  <a:srgbClr val="FF0000"/>
                </a:solidFill>
                <a:latin typeface="Calibri" panose="020F0502020204030204" pitchFamily="34" charset="0"/>
              </a:rPr>
              <a:t>Toàn tập, </a:t>
            </a:r>
            <a:r>
              <a:rPr lang="en-US" altLang="en-US" sz="3200" b="1">
                <a:solidFill>
                  <a:srgbClr val="FF0000"/>
                </a:solidFill>
                <a:latin typeface="Calibri" panose="020F0502020204030204" pitchFamily="34" charset="0"/>
              </a:rPr>
              <a:t>Nxb. Tiến bộ, Mátxcơva, 1980, tr.27, tr.481</a:t>
            </a:r>
            <a:endParaRPr lang="en-US" sz="3200" b="1" kern="0">
              <a:solidFill>
                <a:srgbClr val="FF0000"/>
              </a:solidFill>
            </a:endParaRPr>
          </a:p>
        </p:txBody>
      </p:sp>
      <p:sp>
        <p:nvSpPr>
          <p:cNvPr id="8" name="Text Box 24"/>
          <p:cNvSpPr txBox="1">
            <a:spLocks noChangeArrowheads="1"/>
          </p:cNvSpPr>
          <p:nvPr/>
        </p:nvSpPr>
        <p:spPr bwMode="black">
          <a:xfrm>
            <a:off x="11778330" y="3701143"/>
            <a:ext cx="5305286" cy="5016758"/>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1. Thuộc địa là nơi bảo đảm nguồn nguyên liệu và thị trường thường xuyên;</a:t>
            </a:r>
          </a:p>
          <a:p>
            <a:pPr eaLnBrk="1" hangingPunct="1">
              <a:spcBef>
                <a:spcPct val="50000"/>
              </a:spcBef>
              <a:defRPr/>
            </a:pPr>
            <a:r>
              <a:rPr lang="en-US" sz="3200" b="1" kern="0">
                <a:solidFill>
                  <a:schemeClr val="accent1"/>
                </a:solidFill>
              </a:rPr>
              <a:t>2. Là nơi tương đối an toàn về cạnh tranh;</a:t>
            </a:r>
          </a:p>
          <a:p>
            <a:pPr eaLnBrk="1" hangingPunct="1">
              <a:spcBef>
                <a:spcPct val="50000"/>
              </a:spcBef>
              <a:defRPr/>
            </a:pPr>
            <a:r>
              <a:rPr lang="en-US" sz="3200" b="1" kern="0">
                <a:solidFill>
                  <a:schemeClr val="accent1"/>
                </a:solidFill>
              </a:rPr>
              <a:t>3. Là nơi bảo đảm thực hiện đồng thời những đích về kinh tế, chính trị, quân sự</a:t>
            </a:r>
          </a:p>
        </p:txBody>
      </p:sp>
      <p:sp>
        <p:nvSpPr>
          <p:cNvPr id="13" name="Title 2"/>
          <p:cNvSpPr>
            <a:spLocks noGrp="1"/>
          </p:cNvSpPr>
          <p:nvPr>
            <p:ph type="title"/>
          </p:nvPr>
        </p:nvSpPr>
        <p:spPr>
          <a:xfrm>
            <a:off x="762000" y="1156575"/>
            <a:ext cx="16762520" cy="942934"/>
          </a:xfrm>
        </p:spPr>
        <p:txBody>
          <a:bodyPr>
            <a:noAutofit/>
          </a:bodyPr>
          <a:lstStyle/>
          <a:p>
            <a:r>
              <a:rPr lang="vi-VN" sz="4400" b="1" dirty="0">
                <a:latin typeface="Arial" panose="020B0604020202020204" pitchFamily="34" charset="0"/>
                <a:ea typeface="Verdana" pitchFamily="34" charset="0"/>
                <a:cs typeface="Arial" panose="020B0604020202020204" pitchFamily="34" charset="0"/>
              </a:rPr>
              <a:t>SỰ PHÂN CHIA THẾ GIỚI VỀ LÃNH THỔ </a:t>
            </a:r>
            <a:br>
              <a:rPr lang="en-US" sz="4400" b="1" dirty="0">
                <a:latin typeface="Arial" panose="020B0604020202020204" pitchFamily="34" charset="0"/>
                <a:ea typeface="Verdana" pitchFamily="34" charset="0"/>
                <a:cs typeface="Arial" panose="020B0604020202020204" pitchFamily="34" charset="0"/>
              </a:rPr>
            </a:br>
            <a:r>
              <a:rPr lang="vi-VN" sz="4400" b="1" dirty="0">
                <a:latin typeface="Arial" panose="020B0604020202020204" pitchFamily="34" charset="0"/>
                <a:ea typeface="Verdana" pitchFamily="34" charset="0"/>
                <a:cs typeface="Arial" panose="020B0604020202020204" pitchFamily="34" charset="0"/>
              </a:rPr>
              <a:t>GIỮA CÁC CƯỜNG QUỐC ĐẾ QUỐC</a:t>
            </a:r>
          </a:p>
        </p:txBody>
      </p:sp>
    </p:spTree>
    <p:extLst>
      <p:ext uri="{BB962C8B-B14F-4D97-AF65-F5344CB8AC3E}">
        <p14:creationId xmlns:p14="http://schemas.microsoft.com/office/powerpoint/2010/main" val="134205825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ban-do-nganh-thuc-an-nhanh-the-gioi.png"/>
          <p:cNvPicPr>
            <a:picLocks noChangeAspect="1"/>
          </p:cNvPicPr>
          <p:nvPr/>
        </p:nvPicPr>
        <p:blipFill>
          <a:blip r:embed="rId2"/>
          <a:stretch>
            <a:fillRect/>
          </a:stretch>
        </p:blipFill>
        <p:spPr>
          <a:xfrm>
            <a:off x="6291944" y="3505197"/>
            <a:ext cx="11321140" cy="5152634"/>
          </a:xfrm>
          <a:prstGeom prst="rect">
            <a:avLst/>
          </a:prstGeom>
        </p:spPr>
      </p:pic>
      <p:sp>
        <p:nvSpPr>
          <p:cNvPr id="12" name="Text Box 24"/>
          <p:cNvSpPr txBox="1">
            <a:spLocks noChangeArrowheads="1"/>
          </p:cNvSpPr>
          <p:nvPr/>
        </p:nvSpPr>
        <p:spPr bwMode="black">
          <a:xfrm>
            <a:off x="762000" y="6010953"/>
            <a:ext cx="5201892" cy="2554545"/>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Sự phân chia lãnh thổ không đồng đều của chủ nghĩa tư bản tất yếu dẫn đến cuộc đấu tranh đòi chia lại thế giới</a:t>
            </a:r>
          </a:p>
        </p:txBody>
      </p:sp>
      <p:sp>
        <p:nvSpPr>
          <p:cNvPr id="9" name="Right Brace 8"/>
          <p:cNvSpPr/>
          <p:nvPr/>
        </p:nvSpPr>
        <p:spPr>
          <a:xfrm rot="16200000">
            <a:off x="5205211" y="6750988"/>
            <a:ext cx="878062" cy="469174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600">
              <a:solidFill>
                <a:schemeClr val="accent1"/>
              </a:solidFill>
            </a:endParaRPr>
          </a:p>
        </p:txBody>
      </p:sp>
      <p:pic>
        <p:nvPicPr>
          <p:cNvPr id="10" name="Picture 9" descr="war2.jpg"/>
          <p:cNvPicPr>
            <a:picLocks noChangeAspect="1"/>
          </p:cNvPicPr>
          <p:nvPr/>
        </p:nvPicPr>
        <p:blipFill>
          <a:blip r:embed="rId3"/>
          <a:stretch>
            <a:fillRect/>
          </a:stretch>
        </p:blipFill>
        <p:spPr>
          <a:xfrm>
            <a:off x="1436915" y="9647456"/>
            <a:ext cx="4223658" cy="2239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world-war-ii-word-cloud-17354322.jpg"/>
          <p:cNvPicPr>
            <a:picLocks noChangeAspect="1"/>
          </p:cNvPicPr>
          <p:nvPr/>
        </p:nvPicPr>
        <p:blipFill>
          <a:blip r:embed="rId4"/>
          <a:stretch>
            <a:fillRect/>
          </a:stretch>
        </p:blipFill>
        <p:spPr>
          <a:xfrm>
            <a:off x="6770913" y="9625684"/>
            <a:ext cx="4288974" cy="2239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itle 2"/>
          <p:cNvSpPr>
            <a:spLocks noGrp="1"/>
          </p:cNvSpPr>
          <p:nvPr>
            <p:ph type="title"/>
          </p:nvPr>
        </p:nvSpPr>
        <p:spPr>
          <a:xfrm>
            <a:off x="762000" y="1156575"/>
            <a:ext cx="16762520" cy="942934"/>
          </a:xfrm>
        </p:spPr>
        <p:txBody>
          <a:bodyPr>
            <a:noAutofit/>
          </a:bodyPr>
          <a:lstStyle/>
          <a:p>
            <a:r>
              <a:rPr lang="vi-VN" sz="4400" b="1" dirty="0">
                <a:latin typeface="Arial" panose="020B0604020202020204" pitchFamily="34" charset="0"/>
                <a:ea typeface="Verdana" pitchFamily="34" charset="0"/>
                <a:cs typeface="Arial" panose="020B0604020202020204" pitchFamily="34" charset="0"/>
              </a:rPr>
              <a:t>SỰ PHÂN CHIA THẾ GIỚI VỀ LÃNH THỔ </a:t>
            </a:r>
            <a:br>
              <a:rPr lang="en-US" sz="4400" b="1" dirty="0">
                <a:latin typeface="Arial" panose="020B0604020202020204" pitchFamily="34" charset="0"/>
                <a:ea typeface="Verdana" pitchFamily="34" charset="0"/>
                <a:cs typeface="Arial" panose="020B0604020202020204" pitchFamily="34" charset="0"/>
              </a:rPr>
            </a:br>
            <a:r>
              <a:rPr lang="vi-VN" sz="4400" b="1" dirty="0">
                <a:latin typeface="Arial" panose="020B0604020202020204" pitchFamily="34" charset="0"/>
                <a:ea typeface="Verdana" pitchFamily="34" charset="0"/>
                <a:cs typeface="Arial" panose="020B0604020202020204" pitchFamily="34" charset="0"/>
              </a:rPr>
              <a:t>GIỮA CÁC CƯỜNG QUỐC ĐẾ QUỐC</a:t>
            </a:r>
          </a:p>
        </p:txBody>
      </p:sp>
    </p:spTree>
    <p:extLst>
      <p:ext uri="{BB962C8B-B14F-4D97-AF65-F5344CB8AC3E}">
        <p14:creationId xmlns:p14="http://schemas.microsoft.com/office/powerpoint/2010/main" val="1388364735"/>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ban-do-nganh-thuc-an-nhanh-the-gioi.png"/>
          <p:cNvPicPr>
            <a:picLocks noChangeAspect="1"/>
          </p:cNvPicPr>
          <p:nvPr/>
        </p:nvPicPr>
        <p:blipFill>
          <a:blip r:embed="rId2"/>
          <a:stretch>
            <a:fillRect/>
          </a:stretch>
        </p:blipFill>
        <p:spPr>
          <a:xfrm>
            <a:off x="7532913" y="3657600"/>
            <a:ext cx="7990114" cy="5152634"/>
          </a:xfrm>
          <a:prstGeom prst="rect">
            <a:avLst/>
          </a:prstGeom>
        </p:spPr>
      </p:pic>
      <p:sp>
        <p:nvSpPr>
          <p:cNvPr id="12" name="Text Box 24"/>
          <p:cNvSpPr txBox="1">
            <a:spLocks noChangeArrowheads="1"/>
          </p:cNvSpPr>
          <p:nvPr/>
        </p:nvSpPr>
        <p:spPr bwMode="black">
          <a:xfrm>
            <a:off x="1807028" y="5531968"/>
            <a:ext cx="5201892" cy="1077218"/>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HÌNH THỨC LỆ THUỘC CÓ TÍNH CHẤT QUÁ ĐỘ</a:t>
            </a:r>
          </a:p>
        </p:txBody>
      </p:sp>
      <p:sp>
        <p:nvSpPr>
          <p:cNvPr id="15" name="Text Box 24"/>
          <p:cNvSpPr txBox="1">
            <a:spLocks noChangeArrowheads="1"/>
          </p:cNvSpPr>
          <p:nvPr/>
        </p:nvSpPr>
        <p:spPr bwMode="black">
          <a:xfrm>
            <a:off x="1807028" y="9389600"/>
            <a:ext cx="14728372" cy="286232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4000" b="1" kern="0">
                <a:solidFill>
                  <a:srgbClr val="FF0000"/>
                </a:solidFill>
              </a:rPr>
              <a:t>TRÊN HÌNH THỨC THÌ ĐỘC LẬP VỀ CHÍNH TRỊ, NHƯNG THỰC TẾ LẠI MẮC VÀO CÁI LƯỚI PHỤ THUỘC VỀ TÀI CHÍNH VÀ NGOẠI GIAO</a:t>
            </a:r>
          </a:p>
          <a:p>
            <a:pPr eaLnBrk="1" hangingPunct="1">
              <a:spcBef>
                <a:spcPct val="50000"/>
              </a:spcBef>
              <a:defRPr/>
            </a:pPr>
            <a:r>
              <a:rPr lang="en-US" altLang="en-US" sz="4000" b="1">
                <a:solidFill>
                  <a:srgbClr val="FF0000"/>
                </a:solidFill>
                <a:latin typeface="Calibri" panose="020F0502020204030204" pitchFamily="34" charset="0"/>
              </a:rPr>
              <a:t>V.I.Lênin: </a:t>
            </a:r>
            <a:r>
              <a:rPr lang="en-US" altLang="en-US" sz="4000" b="1" i="1">
                <a:solidFill>
                  <a:srgbClr val="FF0000"/>
                </a:solidFill>
                <a:latin typeface="Calibri" panose="020F0502020204030204" pitchFamily="34" charset="0"/>
              </a:rPr>
              <a:t>Toàn tập, </a:t>
            </a:r>
            <a:r>
              <a:rPr lang="en-US" altLang="en-US" sz="4000" b="1">
                <a:solidFill>
                  <a:srgbClr val="FF0000"/>
                </a:solidFill>
                <a:latin typeface="Calibri" panose="020F0502020204030204" pitchFamily="34" charset="0"/>
              </a:rPr>
              <a:t>Nxb. Tiến bộ, Mátxcơva, 1980, tr.27, tr.485</a:t>
            </a:r>
            <a:endParaRPr lang="en-US" sz="4000" b="1" kern="0">
              <a:solidFill>
                <a:srgbClr val="FF0000"/>
              </a:solidFill>
            </a:endParaRPr>
          </a:p>
        </p:txBody>
      </p:sp>
      <p:sp>
        <p:nvSpPr>
          <p:cNvPr id="8" name="Title 2"/>
          <p:cNvSpPr>
            <a:spLocks noGrp="1"/>
          </p:cNvSpPr>
          <p:nvPr>
            <p:ph type="title"/>
          </p:nvPr>
        </p:nvSpPr>
        <p:spPr>
          <a:xfrm>
            <a:off x="762000" y="1156575"/>
            <a:ext cx="16762520" cy="942934"/>
          </a:xfrm>
        </p:spPr>
        <p:txBody>
          <a:bodyPr>
            <a:noAutofit/>
          </a:bodyPr>
          <a:lstStyle/>
          <a:p>
            <a:r>
              <a:rPr lang="vi-VN" sz="4400" b="1" dirty="0">
                <a:latin typeface="Arial" panose="020B0604020202020204" pitchFamily="34" charset="0"/>
                <a:ea typeface="Verdana" pitchFamily="34" charset="0"/>
                <a:cs typeface="Arial" panose="020B0604020202020204" pitchFamily="34" charset="0"/>
              </a:rPr>
              <a:t>SỰ PHÂN CHIA THẾ GIỚI VỀ LÃNH THỔ </a:t>
            </a:r>
            <a:br>
              <a:rPr lang="en-US" sz="4400" b="1" dirty="0">
                <a:latin typeface="Arial" panose="020B0604020202020204" pitchFamily="34" charset="0"/>
                <a:ea typeface="Verdana" pitchFamily="34" charset="0"/>
                <a:cs typeface="Arial" panose="020B0604020202020204" pitchFamily="34" charset="0"/>
              </a:rPr>
            </a:br>
            <a:r>
              <a:rPr lang="vi-VN" sz="4400" b="1" dirty="0">
                <a:latin typeface="Arial" panose="020B0604020202020204" pitchFamily="34" charset="0"/>
                <a:ea typeface="Verdana" pitchFamily="34" charset="0"/>
                <a:cs typeface="Arial" panose="020B0604020202020204" pitchFamily="34" charset="0"/>
              </a:rPr>
              <a:t>GIỮA CÁC CƯỜNG QUỐC ĐẾ QUỐC</a:t>
            </a:r>
          </a:p>
        </p:txBody>
      </p:sp>
    </p:spTree>
    <p:extLst>
      <p:ext uri="{BB962C8B-B14F-4D97-AF65-F5344CB8AC3E}">
        <p14:creationId xmlns:p14="http://schemas.microsoft.com/office/powerpoint/2010/main" val="3452582225"/>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1"/>
          </p:nvPr>
        </p:nvSpPr>
        <p:spPr/>
        <p:txBody>
          <a:bodyPr/>
          <a:lstStyle/>
          <a:p>
            <a:pPr>
              <a:defRPr/>
            </a:pPr>
            <a:fld id="{1C1C5466-554E-CB44-B1FD-1A6D76455BAC}" type="slidenum">
              <a:rPr lang="en-US"/>
              <a:pPr>
                <a:defRPr/>
              </a:pPr>
              <a:t>4</a:t>
            </a:fld>
            <a:endParaRPr lang="en-US"/>
          </a:p>
        </p:txBody>
      </p:sp>
      <p:grpSp>
        <p:nvGrpSpPr>
          <p:cNvPr id="410628" name="Group 4"/>
          <p:cNvGrpSpPr>
            <a:grpSpLocks/>
          </p:cNvGrpSpPr>
          <p:nvPr/>
        </p:nvGrpSpPr>
        <p:grpSpPr bwMode="auto">
          <a:xfrm>
            <a:off x="2667000" y="4552950"/>
            <a:ext cx="13868400" cy="2286000"/>
            <a:chOff x="816" y="1584"/>
            <a:chExt cx="4032" cy="720"/>
          </a:xfrm>
        </p:grpSpPr>
        <p:sp>
          <p:nvSpPr>
            <p:cNvPr id="47110" name="Text Box 5"/>
            <p:cNvSpPr txBox="1">
              <a:spLocks noChangeArrowheads="1"/>
            </p:cNvSpPr>
            <p:nvPr/>
          </p:nvSpPr>
          <p:spPr bwMode="auto">
            <a:xfrm>
              <a:off x="816" y="1584"/>
              <a:ext cx="1351" cy="720"/>
            </a:xfrm>
            <a:prstGeom prst="rect">
              <a:avLst/>
            </a:prstGeom>
            <a:solidFill>
              <a:srgbClr val="0000FF"/>
            </a:solidFill>
            <a:ln w="9525">
              <a:solidFill>
                <a:schemeClr val="tx1"/>
              </a:solidFill>
              <a:miter lim="800000"/>
              <a:headEnd/>
              <a:tailEnd/>
            </a:ln>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4400" b="1">
                  <a:solidFill>
                    <a:schemeClr val="bg1"/>
                  </a:solidFill>
                  <a:latin typeface="Times New Roman" panose="02020603050405020304" pitchFamily="18" charset="0"/>
                  <a:cs typeface="Times New Roman" panose="02020603050405020304" pitchFamily="18" charset="0"/>
                </a:rPr>
                <a:t>Cạnh tranh tự do</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7111" name="Text Box 6"/>
            <p:cNvSpPr txBox="1">
              <a:spLocks noChangeArrowheads="1"/>
            </p:cNvSpPr>
            <p:nvPr/>
          </p:nvSpPr>
          <p:spPr bwMode="auto">
            <a:xfrm>
              <a:off x="3630" y="1584"/>
              <a:ext cx="1218" cy="720"/>
            </a:xfrm>
            <a:prstGeom prst="rect">
              <a:avLst/>
            </a:prstGeom>
            <a:solidFill>
              <a:srgbClr val="FF0000"/>
            </a:solidFill>
            <a:ln w="9525">
              <a:solidFill>
                <a:schemeClr val="tx1"/>
              </a:solidFill>
              <a:miter lim="800000"/>
              <a:headEnd/>
              <a:tailEnd/>
            </a:ln>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4800" b="1">
                  <a:solidFill>
                    <a:schemeClr val="bg1"/>
                  </a:solidFill>
                  <a:latin typeface="Times New Roman" panose="02020603050405020304" pitchFamily="18" charset="0"/>
                  <a:cs typeface="Times New Roman" panose="02020603050405020304" pitchFamily="18" charset="0"/>
                </a:rPr>
                <a:t>Độc quyền</a:t>
              </a:r>
            </a:p>
          </p:txBody>
        </p:sp>
      </p:grpSp>
      <p:sp>
        <p:nvSpPr>
          <p:cNvPr id="410633" name="Text Box 9"/>
          <p:cNvSpPr txBox="1">
            <a:spLocks noChangeArrowheads="1"/>
          </p:cNvSpPr>
          <p:nvPr/>
        </p:nvSpPr>
        <p:spPr bwMode="auto">
          <a:xfrm>
            <a:off x="381000" y="8839201"/>
            <a:ext cx="17373600" cy="3139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pPr algn="just">
              <a:spcBef>
                <a:spcPct val="50000"/>
              </a:spcBef>
              <a:defRPr/>
            </a:pPr>
            <a:r>
              <a:rPr lang="en-US" b="1" dirty="0" err="1">
                <a:solidFill>
                  <a:schemeClr val="bg2">
                    <a:lumMod val="75000"/>
                  </a:schemeClr>
                </a:solidFill>
              </a:rPr>
              <a:t>Lưu</a:t>
            </a:r>
            <a:r>
              <a:rPr lang="en-US" b="1" dirty="0">
                <a:solidFill>
                  <a:schemeClr val="bg2">
                    <a:lumMod val="75000"/>
                  </a:schemeClr>
                </a:solidFill>
              </a:rPr>
              <a:t> </a:t>
            </a:r>
            <a:r>
              <a:rPr lang="en-US" b="1" dirty="0" err="1">
                <a:solidFill>
                  <a:schemeClr val="bg2">
                    <a:lumMod val="75000"/>
                  </a:schemeClr>
                </a:solidFill>
              </a:rPr>
              <a:t>ý</a:t>
            </a:r>
            <a:r>
              <a:rPr lang="en-US" b="1" dirty="0">
                <a:solidFill>
                  <a:schemeClr val="bg2">
                    <a:lumMod val="75000"/>
                  </a:schemeClr>
                </a:solidFill>
              </a:rPr>
              <a:t>: </a:t>
            </a:r>
            <a:r>
              <a:rPr lang="en-US" dirty="0" err="1">
                <a:solidFill>
                  <a:schemeClr val="bg2">
                    <a:lumMod val="75000"/>
                  </a:schemeClr>
                </a:solidFill>
              </a:rPr>
              <a:t>Độc</a:t>
            </a:r>
            <a:r>
              <a:rPr lang="en-US" dirty="0">
                <a:solidFill>
                  <a:schemeClr val="bg2">
                    <a:lumMod val="75000"/>
                  </a:schemeClr>
                </a:solidFill>
              </a:rPr>
              <a:t> </a:t>
            </a:r>
            <a:r>
              <a:rPr lang="en-US" dirty="0" err="1">
                <a:solidFill>
                  <a:schemeClr val="bg2">
                    <a:lumMod val="75000"/>
                  </a:schemeClr>
                </a:solidFill>
              </a:rPr>
              <a:t>quyền</a:t>
            </a:r>
            <a:r>
              <a:rPr lang="en-US" dirty="0">
                <a:solidFill>
                  <a:schemeClr val="bg2">
                    <a:lumMod val="75000"/>
                  </a:schemeClr>
                </a:solidFill>
              </a:rPr>
              <a:t> </a:t>
            </a:r>
            <a:r>
              <a:rPr lang="en-US" dirty="0" err="1">
                <a:solidFill>
                  <a:schemeClr val="bg2">
                    <a:lumMod val="75000"/>
                  </a:schemeClr>
                </a:solidFill>
              </a:rPr>
              <a:t>sinh</a:t>
            </a:r>
            <a:r>
              <a:rPr lang="en-US" dirty="0">
                <a:solidFill>
                  <a:schemeClr val="bg2">
                    <a:lumMod val="75000"/>
                  </a:schemeClr>
                </a:solidFill>
              </a:rPr>
              <a:t> </a:t>
            </a:r>
            <a:r>
              <a:rPr lang="en-US" dirty="0" err="1">
                <a:solidFill>
                  <a:schemeClr val="bg2">
                    <a:lumMod val="75000"/>
                  </a:schemeClr>
                </a:solidFill>
              </a:rPr>
              <a:t>ra</a:t>
            </a:r>
            <a:r>
              <a:rPr lang="en-US" dirty="0">
                <a:solidFill>
                  <a:schemeClr val="bg2">
                    <a:lumMod val="75000"/>
                  </a:schemeClr>
                </a:solidFill>
              </a:rPr>
              <a:t> </a:t>
            </a:r>
            <a:r>
              <a:rPr lang="en-US" dirty="0" err="1">
                <a:solidFill>
                  <a:schemeClr val="bg2">
                    <a:lumMod val="75000"/>
                  </a:schemeClr>
                </a:solidFill>
              </a:rPr>
              <a:t>từ</a:t>
            </a:r>
            <a:r>
              <a:rPr lang="en-US" dirty="0">
                <a:solidFill>
                  <a:schemeClr val="bg2">
                    <a:lumMod val="75000"/>
                  </a:schemeClr>
                </a:solidFill>
              </a:rPr>
              <a:t> </a:t>
            </a:r>
            <a:r>
              <a:rPr lang="en-US" dirty="0" err="1">
                <a:solidFill>
                  <a:schemeClr val="bg2">
                    <a:lumMod val="75000"/>
                  </a:schemeClr>
                </a:solidFill>
              </a:rPr>
              <a:t>cạnh</a:t>
            </a:r>
            <a:r>
              <a:rPr lang="en-US" dirty="0">
                <a:solidFill>
                  <a:schemeClr val="bg2">
                    <a:lumMod val="75000"/>
                  </a:schemeClr>
                </a:solidFill>
              </a:rPr>
              <a:t> </a:t>
            </a:r>
            <a:r>
              <a:rPr lang="en-US" dirty="0" err="1">
                <a:solidFill>
                  <a:schemeClr val="bg2">
                    <a:lumMod val="75000"/>
                  </a:schemeClr>
                </a:solidFill>
              </a:rPr>
              <a:t>tranh</a:t>
            </a:r>
            <a:r>
              <a:rPr lang="en-US" dirty="0">
                <a:solidFill>
                  <a:schemeClr val="bg2">
                    <a:lumMod val="75000"/>
                  </a:schemeClr>
                </a:solidFill>
              </a:rPr>
              <a:t> </a:t>
            </a:r>
            <a:r>
              <a:rPr lang="en-US" dirty="0" err="1">
                <a:solidFill>
                  <a:schemeClr val="bg2">
                    <a:lumMod val="75000"/>
                  </a:schemeClr>
                </a:solidFill>
              </a:rPr>
              <a:t>tự</a:t>
            </a:r>
            <a:r>
              <a:rPr lang="en-US" dirty="0">
                <a:solidFill>
                  <a:schemeClr val="bg2">
                    <a:lumMod val="75000"/>
                  </a:schemeClr>
                </a:solidFill>
              </a:rPr>
              <a:t> do, </a:t>
            </a:r>
            <a:r>
              <a:rPr lang="en-US" dirty="0" err="1">
                <a:solidFill>
                  <a:schemeClr val="bg2">
                    <a:lumMod val="75000"/>
                  </a:schemeClr>
                </a:solidFill>
              </a:rPr>
              <a:t>độc</a:t>
            </a:r>
            <a:r>
              <a:rPr lang="en-US" dirty="0">
                <a:solidFill>
                  <a:schemeClr val="bg2">
                    <a:lumMod val="75000"/>
                  </a:schemeClr>
                </a:solidFill>
              </a:rPr>
              <a:t> </a:t>
            </a:r>
            <a:r>
              <a:rPr lang="en-US" dirty="0" err="1">
                <a:solidFill>
                  <a:schemeClr val="bg2">
                    <a:lumMod val="75000"/>
                  </a:schemeClr>
                </a:solidFill>
              </a:rPr>
              <a:t>quyền</a:t>
            </a:r>
            <a:r>
              <a:rPr lang="en-US" dirty="0">
                <a:solidFill>
                  <a:schemeClr val="bg2">
                    <a:lumMod val="75000"/>
                  </a:schemeClr>
                </a:solidFill>
              </a:rPr>
              <a:t> </a:t>
            </a:r>
            <a:r>
              <a:rPr lang="en-US" dirty="0" err="1">
                <a:solidFill>
                  <a:schemeClr val="bg2">
                    <a:lumMod val="75000"/>
                  </a:schemeClr>
                </a:solidFill>
              </a:rPr>
              <a:t>đối</a:t>
            </a:r>
            <a:r>
              <a:rPr lang="en-US" dirty="0">
                <a:solidFill>
                  <a:schemeClr val="bg2">
                    <a:lumMod val="75000"/>
                  </a:schemeClr>
                </a:solidFill>
              </a:rPr>
              <a:t> </a:t>
            </a:r>
            <a:r>
              <a:rPr lang="en-US" dirty="0" err="1">
                <a:solidFill>
                  <a:schemeClr val="bg2">
                    <a:lumMod val="75000"/>
                  </a:schemeClr>
                </a:solidFill>
              </a:rPr>
              <a:t>lập</a:t>
            </a:r>
            <a:r>
              <a:rPr lang="en-US" dirty="0">
                <a:solidFill>
                  <a:schemeClr val="bg2">
                    <a:lumMod val="75000"/>
                  </a:schemeClr>
                </a:solidFill>
              </a:rPr>
              <a:t> </a:t>
            </a:r>
            <a:r>
              <a:rPr lang="en-US" dirty="0" err="1">
                <a:solidFill>
                  <a:schemeClr val="bg2">
                    <a:lumMod val="75000"/>
                  </a:schemeClr>
                </a:solidFill>
              </a:rPr>
              <a:t>với</a:t>
            </a:r>
            <a:r>
              <a:rPr lang="en-US" dirty="0">
                <a:solidFill>
                  <a:schemeClr val="bg2">
                    <a:lumMod val="75000"/>
                  </a:schemeClr>
                </a:solidFill>
              </a:rPr>
              <a:t> </a:t>
            </a:r>
            <a:r>
              <a:rPr lang="en-US" dirty="0" err="1">
                <a:solidFill>
                  <a:schemeClr val="bg2">
                    <a:lumMod val="75000"/>
                  </a:schemeClr>
                </a:solidFill>
              </a:rPr>
              <a:t>cạnh</a:t>
            </a:r>
            <a:r>
              <a:rPr lang="en-US" dirty="0">
                <a:solidFill>
                  <a:schemeClr val="bg2">
                    <a:lumMod val="75000"/>
                  </a:schemeClr>
                </a:solidFill>
              </a:rPr>
              <a:t> </a:t>
            </a:r>
            <a:r>
              <a:rPr lang="en-US" dirty="0" err="1">
                <a:solidFill>
                  <a:schemeClr val="bg2">
                    <a:lumMod val="75000"/>
                  </a:schemeClr>
                </a:solidFill>
              </a:rPr>
              <a:t>tranh</a:t>
            </a:r>
            <a:r>
              <a:rPr lang="en-US" dirty="0">
                <a:solidFill>
                  <a:schemeClr val="bg2">
                    <a:lumMod val="75000"/>
                  </a:schemeClr>
                </a:solidFill>
              </a:rPr>
              <a:t> </a:t>
            </a:r>
            <a:r>
              <a:rPr lang="en-US" dirty="0" err="1">
                <a:solidFill>
                  <a:schemeClr val="bg2">
                    <a:lumMod val="75000"/>
                  </a:schemeClr>
                </a:solidFill>
              </a:rPr>
              <a:t>tự</a:t>
            </a:r>
            <a:r>
              <a:rPr lang="en-US" dirty="0">
                <a:solidFill>
                  <a:schemeClr val="bg2">
                    <a:lumMod val="75000"/>
                  </a:schemeClr>
                </a:solidFill>
              </a:rPr>
              <a:t> do, </a:t>
            </a:r>
            <a:r>
              <a:rPr lang="en-US" dirty="0" err="1">
                <a:solidFill>
                  <a:schemeClr val="bg2">
                    <a:lumMod val="75000"/>
                  </a:schemeClr>
                </a:solidFill>
              </a:rPr>
              <a:t>nhưng</a:t>
            </a:r>
            <a:r>
              <a:rPr lang="en-US" dirty="0">
                <a:solidFill>
                  <a:schemeClr val="bg2">
                    <a:lumMod val="75000"/>
                  </a:schemeClr>
                </a:solidFill>
              </a:rPr>
              <a:t> </a:t>
            </a:r>
            <a:r>
              <a:rPr lang="en-US" dirty="0" err="1">
                <a:solidFill>
                  <a:schemeClr val="bg2">
                    <a:lumMod val="75000"/>
                  </a:schemeClr>
                </a:solidFill>
              </a:rPr>
              <a:t>sự</a:t>
            </a:r>
            <a:r>
              <a:rPr lang="en-US" dirty="0">
                <a:solidFill>
                  <a:schemeClr val="bg2">
                    <a:lumMod val="75000"/>
                  </a:schemeClr>
                </a:solidFill>
              </a:rPr>
              <a:t> </a:t>
            </a:r>
            <a:r>
              <a:rPr lang="en-US" dirty="0" err="1">
                <a:solidFill>
                  <a:schemeClr val="bg2">
                    <a:lumMod val="75000"/>
                  </a:schemeClr>
                </a:solidFill>
              </a:rPr>
              <a:t>xuất</a:t>
            </a:r>
            <a:r>
              <a:rPr lang="en-US" dirty="0">
                <a:solidFill>
                  <a:schemeClr val="bg2">
                    <a:lumMod val="75000"/>
                  </a:schemeClr>
                </a:solidFill>
              </a:rPr>
              <a:t> </a:t>
            </a:r>
            <a:r>
              <a:rPr lang="en-US" dirty="0" err="1">
                <a:solidFill>
                  <a:schemeClr val="bg2">
                    <a:lumMod val="75000"/>
                  </a:schemeClr>
                </a:solidFill>
              </a:rPr>
              <a:t>hiện</a:t>
            </a:r>
            <a:r>
              <a:rPr lang="en-US" dirty="0">
                <a:solidFill>
                  <a:schemeClr val="bg2">
                    <a:lumMod val="75000"/>
                  </a:schemeClr>
                </a:solidFill>
              </a:rPr>
              <a:t> </a:t>
            </a:r>
            <a:r>
              <a:rPr lang="en-US" dirty="0" err="1">
                <a:solidFill>
                  <a:schemeClr val="bg2">
                    <a:lumMod val="75000"/>
                  </a:schemeClr>
                </a:solidFill>
              </a:rPr>
              <a:t>của</a:t>
            </a:r>
            <a:r>
              <a:rPr lang="en-US" dirty="0">
                <a:solidFill>
                  <a:schemeClr val="bg2">
                    <a:lumMod val="75000"/>
                  </a:schemeClr>
                </a:solidFill>
              </a:rPr>
              <a:t> ĐQ </a:t>
            </a:r>
            <a:r>
              <a:rPr lang="en-US" dirty="0" err="1">
                <a:solidFill>
                  <a:schemeClr val="bg2">
                    <a:lumMod val="75000"/>
                  </a:schemeClr>
                </a:solidFill>
              </a:rPr>
              <a:t>không</a:t>
            </a:r>
            <a:r>
              <a:rPr lang="en-US" dirty="0">
                <a:solidFill>
                  <a:schemeClr val="bg2">
                    <a:lumMod val="75000"/>
                  </a:schemeClr>
                </a:solidFill>
              </a:rPr>
              <a:t> </a:t>
            </a:r>
            <a:r>
              <a:rPr lang="en-US" dirty="0" err="1">
                <a:solidFill>
                  <a:schemeClr val="bg2">
                    <a:lumMod val="75000"/>
                  </a:schemeClr>
                </a:solidFill>
              </a:rPr>
              <a:t>thủ</a:t>
            </a:r>
            <a:r>
              <a:rPr lang="en-US" dirty="0">
                <a:solidFill>
                  <a:schemeClr val="bg2">
                    <a:lumMod val="75000"/>
                  </a:schemeClr>
                </a:solidFill>
              </a:rPr>
              <a:t> </a:t>
            </a:r>
            <a:r>
              <a:rPr lang="en-US" dirty="0" err="1">
                <a:solidFill>
                  <a:schemeClr val="bg2">
                    <a:lumMod val="75000"/>
                  </a:schemeClr>
                </a:solidFill>
              </a:rPr>
              <a:t>tiêu</a:t>
            </a:r>
            <a:r>
              <a:rPr lang="en-US" dirty="0">
                <a:solidFill>
                  <a:schemeClr val="bg2">
                    <a:lumMod val="75000"/>
                  </a:schemeClr>
                </a:solidFill>
              </a:rPr>
              <a:t> </a:t>
            </a:r>
            <a:r>
              <a:rPr lang="en-US" dirty="0" err="1">
                <a:solidFill>
                  <a:schemeClr val="bg2">
                    <a:lumMod val="75000"/>
                  </a:schemeClr>
                </a:solidFill>
              </a:rPr>
              <a:t>được</a:t>
            </a:r>
            <a:r>
              <a:rPr lang="en-US" dirty="0">
                <a:solidFill>
                  <a:schemeClr val="bg2">
                    <a:lumMod val="75000"/>
                  </a:schemeClr>
                </a:solidFill>
              </a:rPr>
              <a:t> </a:t>
            </a:r>
            <a:r>
              <a:rPr lang="en-US" dirty="0" err="1">
                <a:solidFill>
                  <a:schemeClr val="bg2">
                    <a:lumMod val="75000"/>
                  </a:schemeClr>
                </a:solidFill>
              </a:rPr>
              <a:t>cạnh</a:t>
            </a:r>
            <a:r>
              <a:rPr lang="en-US" dirty="0">
                <a:solidFill>
                  <a:schemeClr val="bg2">
                    <a:lumMod val="75000"/>
                  </a:schemeClr>
                </a:solidFill>
              </a:rPr>
              <a:t> </a:t>
            </a:r>
            <a:r>
              <a:rPr lang="en-US" dirty="0" err="1">
                <a:solidFill>
                  <a:schemeClr val="bg2">
                    <a:lumMod val="75000"/>
                  </a:schemeClr>
                </a:solidFill>
              </a:rPr>
              <a:t>tranh</a:t>
            </a:r>
            <a:r>
              <a:rPr lang="en-US" dirty="0">
                <a:solidFill>
                  <a:schemeClr val="bg2">
                    <a:lumMod val="75000"/>
                  </a:schemeClr>
                </a:solidFill>
              </a:rPr>
              <a:t> </a:t>
            </a:r>
            <a:r>
              <a:rPr lang="en-US" dirty="0" err="1">
                <a:solidFill>
                  <a:schemeClr val="bg2">
                    <a:lumMod val="75000"/>
                  </a:schemeClr>
                </a:solidFill>
              </a:rPr>
              <a:t>mà</a:t>
            </a:r>
            <a:r>
              <a:rPr lang="en-US" dirty="0">
                <a:solidFill>
                  <a:schemeClr val="bg2">
                    <a:lumMod val="75000"/>
                  </a:schemeClr>
                </a:solidFill>
              </a:rPr>
              <a:t> </a:t>
            </a:r>
            <a:r>
              <a:rPr lang="en-US" dirty="0" err="1">
                <a:solidFill>
                  <a:schemeClr val="bg2">
                    <a:lumMod val="75000"/>
                  </a:schemeClr>
                </a:solidFill>
              </a:rPr>
              <a:t>trái</a:t>
            </a:r>
            <a:r>
              <a:rPr lang="en-US" dirty="0">
                <a:solidFill>
                  <a:schemeClr val="bg2">
                    <a:lumMod val="75000"/>
                  </a:schemeClr>
                </a:solidFill>
              </a:rPr>
              <a:t> </a:t>
            </a:r>
            <a:r>
              <a:rPr lang="en-US" dirty="0" err="1">
                <a:solidFill>
                  <a:schemeClr val="bg2">
                    <a:lumMod val="75000"/>
                  </a:schemeClr>
                </a:solidFill>
              </a:rPr>
              <a:t>lại</a:t>
            </a:r>
            <a:r>
              <a:rPr lang="en-US" dirty="0">
                <a:solidFill>
                  <a:schemeClr val="bg2">
                    <a:lumMod val="75000"/>
                  </a:schemeClr>
                </a:solidFill>
              </a:rPr>
              <a:t>, </a:t>
            </a:r>
            <a:r>
              <a:rPr lang="en-US" dirty="0" err="1">
                <a:solidFill>
                  <a:schemeClr val="bg2">
                    <a:lumMod val="75000"/>
                  </a:schemeClr>
                </a:solidFill>
              </a:rPr>
              <a:t>độc</a:t>
            </a:r>
            <a:r>
              <a:rPr lang="en-US" dirty="0">
                <a:solidFill>
                  <a:schemeClr val="bg2">
                    <a:lumMod val="75000"/>
                  </a:schemeClr>
                </a:solidFill>
              </a:rPr>
              <a:t> </a:t>
            </a:r>
            <a:r>
              <a:rPr lang="en-US" dirty="0" err="1">
                <a:solidFill>
                  <a:schemeClr val="bg2">
                    <a:lumMod val="75000"/>
                  </a:schemeClr>
                </a:solidFill>
              </a:rPr>
              <a:t>quyền</a:t>
            </a:r>
            <a:r>
              <a:rPr lang="en-US" dirty="0">
                <a:solidFill>
                  <a:schemeClr val="bg2">
                    <a:lumMod val="75000"/>
                  </a:schemeClr>
                </a:solidFill>
              </a:rPr>
              <a:t> </a:t>
            </a:r>
            <a:r>
              <a:rPr lang="en-US" dirty="0" err="1">
                <a:solidFill>
                  <a:schemeClr val="bg2">
                    <a:lumMod val="75000"/>
                  </a:schemeClr>
                </a:solidFill>
              </a:rPr>
              <a:t>làm</a:t>
            </a:r>
            <a:r>
              <a:rPr lang="en-US" dirty="0">
                <a:solidFill>
                  <a:schemeClr val="bg2">
                    <a:lumMod val="75000"/>
                  </a:schemeClr>
                </a:solidFill>
              </a:rPr>
              <a:t> </a:t>
            </a:r>
            <a:r>
              <a:rPr lang="en-US" dirty="0" err="1">
                <a:solidFill>
                  <a:schemeClr val="bg2">
                    <a:lumMod val="75000"/>
                  </a:schemeClr>
                </a:solidFill>
              </a:rPr>
              <a:t>cho</a:t>
            </a:r>
            <a:r>
              <a:rPr lang="en-US" dirty="0">
                <a:solidFill>
                  <a:schemeClr val="bg2">
                    <a:lumMod val="75000"/>
                  </a:schemeClr>
                </a:solidFill>
              </a:rPr>
              <a:t> </a:t>
            </a:r>
            <a:r>
              <a:rPr lang="en-US" dirty="0" err="1">
                <a:solidFill>
                  <a:schemeClr val="bg2">
                    <a:lumMod val="75000"/>
                  </a:schemeClr>
                </a:solidFill>
              </a:rPr>
              <a:t>cạnh</a:t>
            </a:r>
            <a:r>
              <a:rPr lang="en-US" dirty="0">
                <a:solidFill>
                  <a:schemeClr val="bg2">
                    <a:lumMod val="75000"/>
                  </a:schemeClr>
                </a:solidFill>
              </a:rPr>
              <a:t> </a:t>
            </a:r>
            <a:r>
              <a:rPr lang="en-US" dirty="0" err="1">
                <a:solidFill>
                  <a:schemeClr val="bg2">
                    <a:lumMod val="75000"/>
                  </a:schemeClr>
                </a:solidFill>
              </a:rPr>
              <a:t>tranh</a:t>
            </a:r>
            <a:r>
              <a:rPr lang="en-US" dirty="0">
                <a:solidFill>
                  <a:schemeClr val="bg2">
                    <a:lumMod val="75000"/>
                  </a:schemeClr>
                </a:solidFill>
              </a:rPr>
              <a:t> </a:t>
            </a:r>
            <a:r>
              <a:rPr lang="en-US" dirty="0" err="1">
                <a:solidFill>
                  <a:schemeClr val="bg2">
                    <a:lumMod val="75000"/>
                  </a:schemeClr>
                </a:solidFill>
              </a:rPr>
              <a:t>trở</a:t>
            </a:r>
            <a:r>
              <a:rPr lang="en-US" dirty="0">
                <a:solidFill>
                  <a:schemeClr val="bg2">
                    <a:lumMod val="75000"/>
                  </a:schemeClr>
                </a:solidFill>
              </a:rPr>
              <a:t> </a:t>
            </a:r>
            <a:r>
              <a:rPr lang="en-US" dirty="0" err="1">
                <a:solidFill>
                  <a:schemeClr val="bg2">
                    <a:lumMod val="75000"/>
                  </a:schemeClr>
                </a:solidFill>
              </a:rPr>
              <a:t>nên</a:t>
            </a:r>
            <a:r>
              <a:rPr lang="en-US" dirty="0">
                <a:solidFill>
                  <a:schemeClr val="bg2">
                    <a:lumMod val="75000"/>
                  </a:schemeClr>
                </a:solidFill>
              </a:rPr>
              <a:t> </a:t>
            </a:r>
            <a:r>
              <a:rPr lang="en-US" dirty="0" err="1">
                <a:solidFill>
                  <a:schemeClr val="bg2">
                    <a:lumMod val="75000"/>
                  </a:schemeClr>
                </a:solidFill>
              </a:rPr>
              <a:t>đa</a:t>
            </a:r>
            <a:r>
              <a:rPr lang="en-US" dirty="0">
                <a:solidFill>
                  <a:schemeClr val="bg2">
                    <a:lumMod val="75000"/>
                  </a:schemeClr>
                </a:solidFill>
              </a:rPr>
              <a:t> </a:t>
            </a:r>
            <a:r>
              <a:rPr lang="en-US" dirty="0" err="1">
                <a:solidFill>
                  <a:schemeClr val="bg2">
                    <a:lumMod val="75000"/>
                  </a:schemeClr>
                </a:solidFill>
              </a:rPr>
              <a:t>dạng</a:t>
            </a:r>
            <a:r>
              <a:rPr lang="en-US" dirty="0">
                <a:solidFill>
                  <a:schemeClr val="bg2">
                    <a:lumMod val="75000"/>
                  </a:schemeClr>
                </a:solidFill>
              </a:rPr>
              <a:t> </a:t>
            </a:r>
            <a:r>
              <a:rPr lang="en-US" dirty="0" err="1">
                <a:solidFill>
                  <a:schemeClr val="bg2">
                    <a:lumMod val="75000"/>
                  </a:schemeClr>
                </a:solidFill>
              </a:rPr>
              <a:t>và</a:t>
            </a:r>
            <a:r>
              <a:rPr lang="en-US" dirty="0">
                <a:solidFill>
                  <a:schemeClr val="bg2">
                    <a:lumMod val="75000"/>
                  </a:schemeClr>
                </a:solidFill>
              </a:rPr>
              <a:t> gay </a:t>
            </a:r>
            <a:r>
              <a:rPr lang="en-US" dirty="0" err="1">
                <a:solidFill>
                  <a:schemeClr val="bg2">
                    <a:lumMod val="75000"/>
                  </a:schemeClr>
                </a:solidFill>
              </a:rPr>
              <a:t>gắt</a:t>
            </a:r>
            <a:r>
              <a:rPr lang="en-US" dirty="0">
                <a:solidFill>
                  <a:schemeClr val="bg2">
                    <a:lumMod val="75000"/>
                  </a:schemeClr>
                </a:solidFill>
              </a:rPr>
              <a:t> </a:t>
            </a:r>
            <a:r>
              <a:rPr lang="en-US" dirty="0" err="1">
                <a:solidFill>
                  <a:schemeClr val="bg2">
                    <a:lumMod val="75000"/>
                  </a:schemeClr>
                </a:solidFill>
              </a:rPr>
              <a:t>hơn</a:t>
            </a:r>
            <a:endParaRPr lang="en-US" b="1" dirty="0">
              <a:solidFill>
                <a:schemeClr val="bg2">
                  <a:lumMod val="75000"/>
                </a:schemeClr>
              </a:solidFill>
            </a:endParaRPr>
          </a:p>
        </p:txBody>
      </p:sp>
      <p:sp>
        <p:nvSpPr>
          <p:cNvPr id="14" name="Line 10"/>
          <p:cNvSpPr>
            <a:spLocks noChangeShapeType="1"/>
          </p:cNvSpPr>
          <p:nvPr/>
        </p:nvSpPr>
        <p:spPr bwMode="ltGray">
          <a:xfrm>
            <a:off x="7984596" y="5029201"/>
            <a:ext cx="3674004" cy="0"/>
          </a:xfrm>
          <a:prstGeom prst="line">
            <a:avLst/>
          </a:prstGeom>
          <a:noFill/>
          <a:ln w="57150">
            <a:solidFill>
              <a:schemeClr val="bg2">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lstStyle/>
          <a:p>
            <a:pPr>
              <a:defRPr/>
            </a:pPr>
            <a:endParaRPr lang="en-US" dirty="0">
              <a:cs typeface="+mn-cs"/>
            </a:endParaRPr>
          </a:p>
        </p:txBody>
      </p:sp>
      <p:sp>
        <p:nvSpPr>
          <p:cNvPr id="15" name="Line 10"/>
          <p:cNvSpPr>
            <a:spLocks noChangeShapeType="1"/>
          </p:cNvSpPr>
          <p:nvPr/>
        </p:nvSpPr>
        <p:spPr bwMode="ltGray">
          <a:xfrm flipH="1">
            <a:off x="7984596" y="6324600"/>
            <a:ext cx="3674004" cy="0"/>
          </a:xfrm>
          <a:prstGeom prst="line">
            <a:avLst/>
          </a:prstGeom>
          <a:noFill/>
          <a:ln w="57150">
            <a:solidFill>
              <a:schemeClr val="bg2">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lstStyle/>
          <a:p>
            <a:pPr>
              <a:defRPr/>
            </a:pPr>
            <a:endParaRPr lang="en-US" dirty="0">
              <a:cs typeface="+mn-cs"/>
            </a:endParaRPr>
          </a:p>
        </p:txBody>
      </p:sp>
      <p:sp>
        <p:nvSpPr>
          <p:cNvPr id="17" name="Title 2"/>
          <p:cNvSpPr txBox="1">
            <a:spLocks/>
          </p:cNvSpPr>
          <p:nvPr/>
        </p:nvSpPr>
        <p:spPr>
          <a:xfrm>
            <a:off x="501650" y="990600"/>
            <a:ext cx="17284700" cy="2286000"/>
          </a:xfrm>
          <a:prstGeom prst="rect">
            <a:avLst/>
          </a:prstGeom>
        </p:spPr>
        <p:txBody>
          <a:bodyPr/>
          <a:lstStyle>
            <a:lvl1pPr algn="ctr" defTabSz="914316" rtl="0" eaLnBrk="1" latinLnBrk="0" hangingPunct="1">
              <a:spcBef>
                <a:spcPct val="0"/>
              </a:spcBef>
              <a:buNone/>
              <a:defRPr sz="5624" kern="1200">
                <a:solidFill>
                  <a:schemeClr val="bg2"/>
                </a:solidFill>
                <a:latin typeface="Source Sans Pro ExtraLight"/>
                <a:ea typeface="+mj-ea"/>
                <a:cs typeface="Source Sans Pro ExtraLight"/>
              </a:defRPr>
            </a:lvl1pPr>
          </a:lstStyle>
          <a:p>
            <a:pPr>
              <a:lnSpc>
                <a:spcPct val="120000"/>
              </a:lnSpc>
            </a:pPr>
            <a:r>
              <a:rPr lang="en-US" sz="4800" b="1" dirty="0">
                <a:solidFill>
                  <a:schemeClr val="accent1"/>
                </a:solidFill>
                <a:latin typeface="Verdana" pitchFamily="34" charset="0"/>
                <a:ea typeface="Verdana" pitchFamily="34" charset="0"/>
                <a:cs typeface="Verdana" pitchFamily="34" charset="0"/>
              </a:rPr>
              <a:t>4.1. QUAN HỆ GIỮA CẠNH TRANH VÀ ĐỘC QUYỀN</a:t>
            </a:r>
          </a:p>
          <a:p>
            <a:pPr>
              <a:lnSpc>
                <a:spcPct val="120000"/>
              </a:lnSpc>
            </a:pPr>
            <a:r>
              <a:rPr lang="en-US" sz="4800" b="1" dirty="0">
                <a:solidFill>
                  <a:schemeClr val="accent1"/>
                </a:solidFill>
                <a:latin typeface="Verdana" pitchFamily="34" charset="0"/>
                <a:ea typeface="Verdana" pitchFamily="34" charset="0"/>
                <a:cs typeface="Verdana" pitchFamily="34" charset="0"/>
              </a:rPr>
              <a:t>TRONG NỀN KINH TẾ THỊ TRƯỜNG</a:t>
            </a:r>
          </a:p>
        </p:txBody>
      </p:sp>
    </p:spTree>
    <p:extLst>
      <p:ext uri="{BB962C8B-B14F-4D97-AF65-F5344CB8AC3E}">
        <p14:creationId xmlns:p14="http://schemas.microsoft.com/office/powerpoint/2010/main" val="4133158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0628"/>
                                        </p:tgtEl>
                                        <p:attrNameLst>
                                          <p:attrName>style.visibility</p:attrName>
                                        </p:attrNameLst>
                                      </p:cBhvr>
                                      <p:to>
                                        <p:strVal val="visible"/>
                                      </p:to>
                                    </p:set>
                                    <p:animEffect transition="in" filter="box(in)">
                                      <p:cBhvr>
                                        <p:cTn id="7" dur="500"/>
                                        <p:tgtEl>
                                          <p:spTgt spid="410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10633"/>
                                        </p:tgtEl>
                                        <p:attrNameLst>
                                          <p:attrName>style.visibility</p:attrName>
                                        </p:attrNameLst>
                                      </p:cBhvr>
                                      <p:to>
                                        <p:strVal val="visible"/>
                                      </p:to>
                                    </p:set>
                                    <p:animEffect transition="in" filter="box(in)">
                                      <p:cBhvr>
                                        <p:cTn id="12" dur="500"/>
                                        <p:tgtEl>
                                          <p:spTgt spid="41063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5593" y="3810000"/>
            <a:ext cx="7358022" cy="7182214"/>
          </a:xfrm>
          <a:prstGeom prst="rect">
            <a:avLst/>
          </a:prstGeom>
        </p:spPr>
      </p:pic>
      <p:sp>
        <p:nvSpPr>
          <p:cNvPr id="15" name="Text Box 24"/>
          <p:cNvSpPr txBox="1">
            <a:spLocks noChangeArrowheads="1"/>
          </p:cNvSpPr>
          <p:nvPr/>
        </p:nvSpPr>
        <p:spPr bwMode="black">
          <a:xfrm>
            <a:off x="2133599" y="4322062"/>
            <a:ext cx="6910663" cy="6124754"/>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vi-VN" sz="5600" b="1" kern="0">
                <a:solidFill>
                  <a:schemeClr val="accent1"/>
                </a:solidFill>
              </a:rPr>
              <a:t>CHIẾN LƯỢC BIÊN GIỚI MỀM</a:t>
            </a:r>
            <a:endParaRPr lang="en-US" sz="5600" b="1" kern="0">
              <a:solidFill>
                <a:schemeClr val="accent1"/>
              </a:solidFill>
            </a:endParaRPr>
          </a:p>
          <a:p>
            <a:pPr eaLnBrk="1" hangingPunct="1">
              <a:spcBef>
                <a:spcPct val="50000"/>
              </a:spcBef>
              <a:defRPr/>
            </a:pPr>
            <a:r>
              <a:rPr lang="vi-VN" sz="5600" b="1" kern="0">
                <a:solidFill>
                  <a:schemeClr val="accent1"/>
                </a:solidFill>
              </a:rPr>
              <a:t>CHIẾN TRANH THƯƠNG MẠI, </a:t>
            </a:r>
            <a:endParaRPr lang="en-US" sz="5600" b="1" kern="0">
              <a:solidFill>
                <a:schemeClr val="accent1"/>
              </a:solidFill>
            </a:endParaRPr>
          </a:p>
          <a:p>
            <a:pPr eaLnBrk="1" hangingPunct="1">
              <a:spcBef>
                <a:spcPct val="50000"/>
              </a:spcBef>
              <a:defRPr/>
            </a:pPr>
            <a:r>
              <a:rPr lang="en-US" sz="5600" b="1" kern="0">
                <a:solidFill>
                  <a:schemeClr val="accent1"/>
                </a:solidFill>
              </a:rPr>
              <a:t>XUNG ĐỘT </a:t>
            </a:r>
            <a:r>
              <a:rPr lang="vi-VN" sz="5600" b="1" kern="0">
                <a:solidFill>
                  <a:schemeClr val="accent1"/>
                </a:solidFill>
              </a:rPr>
              <a:t>SẮC TỘC, TÔN GIÁO</a:t>
            </a:r>
            <a:endParaRPr lang="en-US" sz="5600" b="1" kern="0">
              <a:solidFill>
                <a:schemeClr val="accent1"/>
              </a:solidFill>
            </a:endParaRPr>
          </a:p>
        </p:txBody>
      </p:sp>
      <p:sp>
        <p:nvSpPr>
          <p:cNvPr id="8" name="Title 2"/>
          <p:cNvSpPr>
            <a:spLocks noGrp="1"/>
          </p:cNvSpPr>
          <p:nvPr>
            <p:ph type="title"/>
          </p:nvPr>
        </p:nvSpPr>
        <p:spPr>
          <a:xfrm>
            <a:off x="762000" y="1156575"/>
            <a:ext cx="16762520" cy="942934"/>
          </a:xfrm>
        </p:spPr>
        <p:txBody>
          <a:bodyPr>
            <a:noAutofit/>
          </a:bodyPr>
          <a:lstStyle/>
          <a:p>
            <a:r>
              <a:rPr lang="vi-VN" sz="4400" b="1" dirty="0">
                <a:latin typeface="Arial" panose="020B0604020202020204" pitchFamily="34" charset="0"/>
                <a:ea typeface="Verdana" pitchFamily="34" charset="0"/>
                <a:cs typeface="Arial" panose="020B0604020202020204" pitchFamily="34" charset="0"/>
              </a:rPr>
              <a:t>SỰ PHÂN CHIA THẾ GIỚI VỀ LÃNH THỔ </a:t>
            </a:r>
            <a:br>
              <a:rPr lang="en-US" sz="4400" b="1" dirty="0">
                <a:latin typeface="Arial" panose="020B0604020202020204" pitchFamily="34" charset="0"/>
                <a:ea typeface="Verdana" pitchFamily="34" charset="0"/>
                <a:cs typeface="Arial" panose="020B0604020202020204" pitchFamily="34" charset="0"/>
              </a:rPr>
            </a:br>
            <a:r>
              <a:rPr lang="vi-VN" sz="4400" b="1" dirty="0">
                <a:latin typeface="Arial" panose="020B0604020202020204" pitchFamily="34" charset="0"/>
                <a:ea typeface="Verdana" pitchFamily="34" charset="0"/>
                <a:cs typeface="Arial" panose="020B0604020202020204" pitchFamily="34" charset="0"/>
              </a:rPr>
              <a:t>GIỮA CÁC CƯỜNG QUỐC ĐẾ QUỐC</a:t>
            </a:r>
          </a:p>
        </p:txBody>
      </p:sp>
    </p:spTree>
    <p:extLst>
      <p:ext uri="{BB962C8B-B14F-4D97-AF65-F5344CB8AC3E}">
        <p14:creationId xmlns:p14="http://schemas.microsoft.com/office/powerpoint/2010/main" val="247399755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p:cNvGrpSpPr>
            <a:grpSpLocks/>
          </p:cNvGrpSpPr>
          <p:nvPr/>
        </p:nvGrpSpPr>
        <p:grpSpPr bwMode="auto">
          <a:xfrm>
            <a:off x="1122309" y="2895600"/>
            <a:ext cx="2649060" cy="945580"/>
            <a:chOff x="816" y="2304"/>
            <a:chExt cx="1440" cy="448"/>
          </a:xfrm>
          <a:solidFill>
            <a:schemeClr val="accent1">
              <a:lumMod val="20000"/>
              <a:lumOff val="80000"/>
            </a:schemeClr>
          </a:solidFill>
        </p:grpSpPr>
        <p:sp>
          <p:nvSpPr>
            <p:cNvPr id="9"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10"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KẾT LUẬN</a:t>
              </a:r>
            </a:p>
          </p:txBody>
        </p:sp>
      </p:grpSp>
      <p:pic>
        <p:nvPicPr>
          <p:cNvPr id="14" name="Picture 13" descr="capitalism-is-crisis-660x330.png"/>
          <p:cNvPicPr>
            <a:picLocks noChangeAspect="1"/>
          </p:cNvPicPr>
          <p:nvPr/>
        </p:nvPicPr>
        <p:blipFill>
          <a:blip r:embed="rId2"/>
          <a:stretch>
            <a:fillRect/>
          </a:stretch>
        </p:blipFill>
        <p:spPr>
          <a:xfrm>
            <a:off x="2514599" y="4191000"/>
            <a:ext cx="12877801" cy="570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 Box 24"/>
          <p:cNvSpPr txBox="1">
            <a:spLocks noChangeArrowheads="1"/>
          </p:cNvSpPr>
          <p:nvPr/>
        </p:nvSpPr>
        <p:spPr bwMode="black">
          <a:xfrm>
            <a:off x="878443" y="10363200"/>
            <a:ext cx="16558990" cy="2308324"/>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600" b="1" kern="0">
                <a:solidFill>
                  <a:srgbClr val="FF0000"/>
                </a:solidFill>
              </a:rPr>
              <a:t>Năm đặc điểm kinh tế cơ bản của chủ nghĩa đế quốc có liên quan chặt chẽ với nhau, nói lên bản chất của chủ nghĩa đế quốc về mặt kinh tế là sự thống trị của chủ nghĩa tư bản độc quyền, về mặt chính trị là hiếu chiến, xâm lược</a:t>
            </a:r>
          </a:p>
        </p:txBody>
      </p:sp>
      <p:sp>
        <p:nvSpPr>
          <p:cNvPr id="11" name="Title 2"/>
          <p:cNvSpPr>
            <a:spLocks noGrp="1"/>
          </p:cNvSpPr>
          <p:nvPr>
            <p:ph type="title"/>
          </p:nvPr>
        </p:nvSpPr>
        <p:spPr>
          <a:xfrm>
            <a:off x="762000" y="1156575"/>
            <a:ext cx="16762520" cy="942934"/>
          </a:xfrm>
        </p:spPr>
        <p:txBody>
          <a:bodyPr>
            <a:noAutofit/>
          </a:bodyPr>
          <a:lstStyle/>
          <a:p>
            <a:r>
              <a:rPr lang="en-US" sz="4400" b="1">
                <a:latin typeface="Arial" panose="020B0604020202020204" pitchFamily="34" charset="0"/>
                <a:ea typeface="Verdana" pitchFamily="34" charset="0"/>
                <a:cs typeface="Arial" panose="020B0604020202020204" pitchFamily="34" charset="0"/>
              </a:rPr>
              <a:t>ĐẶC ĐIỂM KINH TẾ CỦA CHỦ NGHĨA TƯ BẢN ĐỘC QUYỀN</a:t>
            </a:r>
            <a:endParaRPr lang="vi-VN" sz="4400" b="1">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365802529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par>
                                <p:cTn id="17" presetID="53"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39147851"/>
              </p:ext>
            </p:extLst>
          </p:nvPr>
        </p:nvGraphicFramePr>
        <p:xfrm>
          <a:off x="3048000" y="27940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1208155"/>
      </p:ext>
    </p:extLst>
  </p:cSld>
  <p:clrMapOvr>
    <a:masterClrMapping/>
  </p:clrMapOvr>
  <p:transition spd="slow">
    <p:check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6" name="Group 3"/>
          <p:cNvGrpSpPr>
            <a:grpSpLocks/>
          </p:cNvGrpSpPr>
          <p:nvPr/>
        </p:nvGrpSpPr>
        <p:grpSpPr bwMode="auto">
          <a:xfrm>
            <a:off x="2917371" y="3505200"/>
            <a:ext cx="4310742" cy="945580"/>
            <a:chOff x="816" y="2304"/>
            <a:chExt cx="1440" cy="448"/>
          </a:xfrm>
          <a:solidFill>
            <a:schemeClr val="accent1">
              <a:lumMod val="20000"/>
              <a:lumOff val="80000"/>
            </a:schemeClr>
          </a:solidFill>
        </p:grpSpPr>
        <p:sp>
          <p:nvSpPr>
            <p:cNvPr id="397"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398"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QUY LUẬT GIÁ TRỊ</a:t>
              </a:r>
            </a:p>
          </p:txBody>
        </p:sp>
      </p:grpSp>
      <p:pic>
        <p:nvPicPr>
          <p:cNvPr id="400" name="Picture 399" descr="20140910160201-docquyen.jpg"/>
          <p:cNvPicPr>
            <a:picLocks noChangeAspect="1"/>
          </p:cNvPicPr>
          <p:nvPr/>
        </p:nvPicPr>
        <p:blipFill>
          <a:blip r:embed="rId2"/>
          <a:stretch>
            <a:fillRect/>
          </a:stretch>
        </p:blipFill>
        <p:spPr>
          <a:xfrm>
            <a:off x="1424667" y="5665276"/>
            <a:ext cx="7296150" cy="4560578"/>
          </a:xfrm>
          <a:prstGeom prst="rect">
            <a:avLst/>
          </a:prstGeom>
        </p:spPr>
      </p:pic>
      <p:sp>
        <p:nvSpPr>
          <p:cNvPr id="401" name="Text Box 24"/>
          <p:cNvSpPr txBox="1">
            <a:spLocks noChangeArrowheads="1"/>
          </p:cNvSpPr>
          <p:nvPr/>
        </p:nvSpPr>
        <p:spPr bwMode="black">
          <a:xfrm>
            <a:off x="9448800" y="3977990"/>
            <a:ext cx="7100208" cy="6247864"/>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buFontTx/>
              <a:buChar char="-"/>
              <a:defRPr/>
            </a:pPr>
            <a:r>
              <a:rPr lang="en-US" sz="4000" b="1" kern="0">
                <a:solidFill>
                  <a:schemeClr val="accent1"/>
                </a:solidFill>
              </a:rPr>
              <a:t>Giá cả độc quyền thấp khi mua và độc quyền cao khi bán;</a:t>
            </a:r>
          </a:p>
          <a:p>
            <a:pPr algn="just" eaLnBrk="1" hangingPunct="1">
              <a:spcBef>
                <a:spcPct val="50000"/>
              </a:spcBef>
              <a:buFontTx/>
              <a:buChar char="-"/>
              <a:defRPr/>
            </a:pPr>
            <a:r>
              <a:rPr lang="en-US" sz="4000" b="1" kern="0">
                <a:solidFill>
                  <a:schemeClr val="accent1"/>
                </a:solidFill>
              </a:rPr>
              <a:t>Chiếm đoạt một phần giá trị và giá trị thặng dư của những người khác;</a:t>
            </a:r>
          </a:p>
          <a:p>
            <a:pPr algn="just" eaLnBrk="1" hangingPunct="1">
              <a:spcBef>
                <a:spcPct val="50000"/>
              </a:spcBef>
              <a:buFontTx/>
              <a:buChar char="-"/>
              <a:defRPr/>
            </a:pPr>
            <a:r>
              <a:rPr lang="en-US" sz="4000" b="1" kern="0">
                <a:solidFill>
                  <a:schemeClr val="accent1"/>
                </a:solidFill>
              </a:rPr>
              <a:t>Quy luật giá trị chuyển thành quy luật giá cả độc quyền.</a:t>
            </a:r>
          </a:p>
        </p:txBody>
      </p:sp>
      <mc:AlternateContent xmlns:mc="http://schemas.openxmlformats.org/markup-compatibility/2006" xmlns:a14="http://schemas.microsoft.com/office/drawing/2010/main">
        <mc:Choice Requires="a14">
          <p:sp>
            <p:nvSpPr>
              <p:cNvPr id="2" name="TextBox 1"/>
              <p:cNvSpPr txBox="1"/>
              <p:nvPr/>
            </p:nvSpPr>
            <p:spPr>
              <a:xfrm>
                <a:off x="1424667" y="10707013"/>
                <a:ext cx="15124341" cy="7315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𝐺</m:t>
                      </m:r>
                      <m:r>
                        <a:rPr lang="en-US" b="0" i="1" smtClean="0">
                          <a:solidFill>
                            <a:srgbClr val="FF0000"/>
                          </a:solidFill>
                          <a:latin typeface="Cambria Math" panose="02040503050406030204" pitchFamily="18" charset="0"/>
                        </a:rPr>
                        <m:t>í</m:t>
                      </m:r>
                      <m:r>
                        <a:rPr lang="en-US" b="0" i="1" smtClean="0">
                          <a:solidFill>
                            <a:srgbClr val="FF0000"/>
                          </a:solidFill>
                          <a:latin typeface="Cambria Math" panose="02040503050406030204" pitchFamily="18" charset="0"/>
                        </a:rPr>
                        <m:t>𝑎</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𝑐</m:t>
                      </m:r>
                      <m:r>
                        <a:rPr lang="en-US" b="0" i="1" smtClean="0">
                          <a:solidFill>
                            <a:srgbClr val="FF0000"/>
                          </a:solidFill>
                          <a:latin typeface="Cambria Math" panose="02040503050406030204" pitchFamily="18" charset="0"/>
                        </a:rPr>
                        <m:t>ả độ</m:t>
                      </m:r>
                      <m:r>
                        <a:rPr lang="en-US" b="0" i="1" smtClean="0">
                          <a:solidFill>
                            <a:srgbClr val="FF0000"/>
                          </a:solidFill>
                          <a:latin typeface="Cambria Math" panose="02040503050406030204" pitchFamily="18" charset="0"/>
                        </a:rPr>
                        <m:t>𝑐</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𝑞𝑢𝑦</m:t>
                      </m:r>
                      <m:r>
                        <a:rPr lang="en-US" b="0" i="1" smtClean="0">
                          <a:solidFill>
                            <a:srgbClr val="FF0000"/>
                          </a:solidFill>
                          <a:latin typeface="Cambria Math" panose="02040503050406030204" pitchFamily="18" charset="0"/>
                        </a:rPr>
                        <m:t>ề</m:t>
                      </m:r>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𝑐h𝑖</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𝑝h</m:t>
                      </m:r>
                      <m:r>
                        <a:rPr lang="en-US" b="0" i="1" smtClean="0">
                          <a:solidFill>
                            <a:srgbClr val="FF0000"/>
                          </a:solidFill>
                          <a:latin typeface="Cambria Math" panose="02040503050406030204" pitchFamily="18" charset="0"/>
                        </a:rPr>
                        <m:t>í </m:t>
                      </m:r>
                      <m:r>
                        <a:rPr lang="en-US" b="0" i="1" smtClean="0">
                          <a:solidFill>
                            <a:srgbClr val="FF0000"/>
                          </a:solidFill>
                          <a:latin typeface="Cambria Math" panose="02040503050406030204" pitchFamily="18" charset="0"/>
                        </a:rPr>
                        <m:t>𝑠</m:t>
                      </m:r>
                      <m:r>
                        <a:rPr lang="en-US" b="0" i="1" smtClean="0">
                          <a:solidFill>
                            <a:srgbClr val="FF0000"/>
                          </a:solidFill>
                          <a:latin typeface="Cambria Math" panose="02040503050406030204" pitchFamily="18" charset="0"/>
                        </a:rPr>
                        <m:t>ả</m:t>
                      </m:r>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𝑥𝑢</m:t>
                      </m:r>
                      <m:r>
                        <a:rPr lang="en-US" b="0" i="1" smtClean="0">
                          <a:solidFill>
                            <a:srgbClr val="FF0000"/>
                          </a:solidFill>
                          <a:latin typeface="Cambria Math" panose="02040503050406030204" pitchFamily="18" charset="0"/>
                        </a:rPr>
                        <m:t>ấ</m:t>
                      </m:r>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𝑝</m:t>
                      </m:r>
                      <m:r>
                        <a:rPr lang="en-US" b="0" i="1" smtClean="0">
                          <a:solidFill>
                            <a:srgbClr val="FF0000"/>
                          </a:solidFill>
                          <a:latin typeface="Cambria Math" panose="02040503050406030204" pitchFamily="18" charset="0"/>
                        </a:rPr>
                        <m:t> độ</m:t>
                      </m:r>
                      <m:r>
                        <a:rPr lang="en-US" b="0" i="1" smtClean="0">
                          <a:solidFill>
                            <a:srgbClr val="FF0000"/>
                          </a:solidFill>
                          <a:latin typeface="Cambria Math" panose="02040503050406030204" pitchFamily="18" charset="0"/>
                        </a:rPr>
                        <m:t>𝑐</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𝑞𝑢𝑦</m:t>
                      </m:r>
                      <m:r>
                        <a:rPr lang="en-US" b="0" i="1" smtClean="0">
                          <a:solidFill>
                            <a:srgbClr val="FF0000"/>
                          </a:solidFill>
                          <a:latin typeface="Cambria Math" panose="02040503050406030204" pitchFamily="18" charset="0"/>
                        </a:rPr>
                        <m:t>ề</m:t>
                      </m:r>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𝑐𝑎𝑜</m:t>
                      </m:r>
                    </m:oMath>
                  </m:oMathPara>
                </a14:m>
                <a:endParaRPr lang="en-US">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424667" y="10707013"/>
                <a:ext cx="15124341" cy="731520"/>
              </a:xfrm>
              <a:prstGeom prst="rect">
                <a:avLst/>
              </a:prstGeom>
              <a:blipFill rotWithShape="0">
                <a:blip r:embed="rId3"/>
                <a:stretch>
                  <a:fillRect/>
                </a:stretch>
              </a:blipFill>
            </p:spPr>
            <p:txBody>
              <a:bodyPr/>
              <a:lstStyle/>
              <a:p>
                <a:r>
                  <a:rPr lang="en-US">
                    <a:noFill/>
                  </a:rPr>
                  <a:t> </a:t>
                </a:r>
              </a:p>
            </p:txBody>
          </p:sp>
        </mc:Fallback>
      </mc:AlternateContent>
      <p:sp>
        <p:nvSpPr>
          <p:cNvPr id="11" name="Title 2"/>
          <p:cNvSpPr>
            <a:spLocks noGrp="1"/>
          </p:cNvSpPr>
          <p:nvPr>
            <p:ph type="title"/>
          </p:nvPr>
        </p:nvSpPr>
        <p:spPr>
          <a:xfrm>
            <a:off x="762000" y="1156575"/>
            <a:ext cx="16762520" cy="942934"/>
          </a:xfrm>
        </p:spPr>
        <p:txBody>
          <a:bodyPr>
            <a:noAutofit/>
          </a:bodyPr>
          <a:lstStyle/>
          <a:p>
            <a:r>
              <a:rPr lang="en-US" sz="4400" b="1">
                <a:latin typeface="Arial" panose="020B0604020202020204" pitchFamily="34" charset="0"/>
                <a:ea typeface="Verdana" pitchFamily="34" charset="0"/>
                <a:cs typeface="Arial" panose="020B0604020202020204" pitchFamily="34" charset="0"/>
              </a:rPr>
              <a:t>SỰ HOẠT ĐỘNG CỦA QUY LUẬT GIÁ TRỊ VÀ QUY LUẬT GIÁ TRỊ THẶNG DƯ TRONG CHỦ NGHĨA TƯ BẢN ĐỘC QUYỀN</a:t>
            </a:r>
            <a:endParaRPr lang="vi-VN" sz="4400" b="1">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110738227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anim calcmode="lin" valueType="num">
                                      <p:cBhvr>
                                        <p:cTn id="8" dur="1000" fill="hold"/>
                                        <p:tgtEl>
                                          <p:spTgt spid="396"/>
                                        </p:tgtEl>
                                        <p:attrNameLst>
                                          <p:attrName>ppt_x</p:attrName>
                                        </p:attrNameLst>
                                      </p:cBhvr>
                                      <p:tavLst>
                                        <p:tav tm="0">
                                          <p:val>
                                            <p:strVal val="#ppt_x"/>
                                          </p:val>
                                        </p:tav>
                                        <p:tav tm="100000">
                                          <p:val>
                                            <p:strVal val="#ppt_x"/>
                                          </p:val>
                                        </p:tav>
                                      </p:tavLst>
                                    </p:anim>
                                    <p:anim calcmode="lin" valueType="num">
                                      <p:cBhvr>
                                        <p:cTn id="9" dur="1000" fill="hold"/>
                                        <p:tgtEl>
                                          <p:spTgt spid="3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00"/>
                                        </p:tgtEl>
                                        <p:attrNameLst>
                                          <p:attrName>style.visibility</p:attrName>
                                        </p:attrNameLst>
                                      </p:cBhvr>
                                      <p:to>
                                        <p:strVal val="visible"/>
                                      </p:to>
                                    </p:set>
                                    <p:anim calcmode="lin" valueType="num">
                                      <p:cBhvr>
                                        <p:cTn id="14" dur="500" fill="hold"/>
                                        <p:tgtEl>
                                          <p:spTgt spid="400"/>
                                        </p:tgtEl>
                                        <p:attrNameLst>
                                          <p:attrName>ppt_w</p:attrName>
                                        </p:attrNameLst>
                                      </p:cBhvr>
                                      <p:tavLst>
                                        <p:tav tm="0">
                                          <p:val>
                                            <p:fltVal val="0"/>
                                          </p:val>
                                        </p:tav>
                                        <p:tav tm="100000">
                                          <p:val>
                                            <p:strVal val="#ppt_w"/>
                                          </p:val>
                                        </p:tav>
                                      </p:tavLst>
                                    </p:anim>
                                    <p:anim calcmode="lin" valueType="num">
                                      <p:cBhvr>
                                        <p:cTn id="15" dur="500" fill="hold"/>
                                        <p:tgtEl>
                                          <p:spTgt spid="400"/>
                                        </p:tgtEl>
                                        <p:attrNameLst>
                                          <p:attrName>ppt_h</p:attrName>
                                        </p:attrNameLst>
                                      </p:cBhvr>
                                      <p:tavLst>
                                        <p:tav tm="0">
                                          <p:val>
                                            <p:fltVal val="0"/>
                                          </p:val>
                                        </p:tav>
                                        <p:tav tm="100000">
                                          <p:val>
                                            <p:strVal val="#ppt_h"/>
                                          </p:val>
                                        </p:tav>
                                      </p:tavLst>
                                    </p:anim>
                                    <p:animEffect transition="in" filter="fade">
                                      <p:cBhvr>
                                        <p:cTn id="16" dur="500"/>
                                        <p:tgtEl>
                                          <p:spTgt spid="400"/>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401"/>
                                        </p:tgtEl>
                                        <p:attrNameLst>
                                          <p:attrName>style.visibility</p:attrName>
                                        </p:attrNameLst>
                                      </p:cBhvr>
                                      <p:to>
                                        <p:strVal val="visible"/>
                                      </p:to>
                                    </p:set>
                                    <p:animEffect transition="in" filter="fade">
                                      <p:cBhvr>
                                        <p:cTn id="20" dur="1000"/>
                                        <p:tgtEl>
                                          <p:spTgt spid="401"/>
                                        </p:tgtEl>
                                      </p:cBhvr>
                                    </p:animEffect>
                                    <p:anim calcmode="lin" valueType="num">
                                      <p:cBhvr>
                                        <p:cTn id="21" dur="1000" fill="hold"/>
                                        <p:tgtEl>
                                          <p:spTgt spid="401"/>
                                        </p:tgtEl>
                                        <p:attrNameLst>
                                          <p:attrName>ppt_x</p:attrName>
                                        </p:attrNameLst>
                                      </p:cBhvr>
                                      <p:tavLst>
                                        <p:tav tm="0">
                                          <p:val>
                                            <p:strVal val="#ppt_x"/>
                                          </p:val>
                                        </p:tav>
                                        <p:tav tm="100000">
                                          <p:val>
                                            <p:strVal val="#ppt_x"/>
                                          </p:val>
                                        </p:tav>
                                      </p:tavLst>
                                    </p:anim>
                                    <p:anim calcmode="lin" valueType="num">
                                      <p:cBhvr>
                                        <p:cTn id="22" dur="1000" fill="hold"/>
                                        <p:tgtEl>
                                          <p:spTgt spid="40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895246" y="3572219"/>
            <a:ext cx="7391400" cy="945580"/>
            <a:chOff x="816" y="2304"/>
            <a:chExt cx="1440" cy="448"/>
          </a:xfrm>
          <a:solidFill>
            <a:schemeClr val="accent1">
              <a:lumMod val="20000"/>
              <a:lumOff val="80000"/>
            </a:schemeClr>
          </a:solidFill>
        </p:grpSpPr>
        <p:sp>
          <p:nvSpPr>
            <p:cNvPr id="397"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sz="4400">
                <a:solidFill>
                  <a:schemeClr val="accent1"/>
                </a:solidFill>
              </a:endParaRPr>
            </a:p>
          </p:txBody>
        </p:sp>
        <p:sp>
          <p:nvSpPr>
            <p:cNvPr id="398"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sz="4400" b="1">
                  <a:solidFill>
                    <a:schemeClr val="accent1"/>
                  </a:solidFill>
                  <a:effectLst>
                    <a:outerShdw blurRad="38100" dist="38100" dir="2700000" algn="tl">
                      <a:srgbClr val="FFFFFF"/>
                    </a:outerShdw>
                  </a:effectLst>
                </a:rPr>
                <a:t>QUY LUẬT GIÁ TRỊ THẶNG DƯ</a:t>
              </a:r>
            </a:p>
          </p:txBody>
        </p:sp>
      </p:grpSp>
      <p:pic>
        <p:nvPicPr>
          <p:cNvPr id="400" name="Picture 399" descr="20140910160201-docquyen.jpg"/>
          <p:cNvPicPr>
            <a:picLocks noChangeAspect="1"/>
          </p:cNvPicPr>
          <p:nvPr/>
        </p:nvPicPr>
        <p:blipFill>
          <a:blip r:embed="rId2"/>
          <a:stretch>
            <a:fillRect/>
          </a:stretch>
        </p:blipFill>
        <p:spPr>
          <a:xfrm>
            <a:off x="2259293" y="4773133"/>
            <a:ext cx="6666994" cy="4220174"/>
          </a:xfrm>
          <a:prstGeom prst="rect">
            <a:avLst/>
          </a:prstGeom>
        </p:spPr>
      </p:pic>
      <p:sp>
        <p:nvSpPr>
          <p:cNvPr id="401" name="Text Box 24"/>
          <p:cNvSpPr txBox="1">
            <a:spLocks noChangeArrowheads="1"/>
          </p:cNvSpPr>
          <p:nvPr/>
        </p:nvSpPr>
        <p:spPr bwMode="black">
          <a:xfrm>
            <a:off x="10099220" y="4807544"/>
            <a:ext cx="7100208" cy="4093428"/>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buFontTx/>
              <a:buChar char="-"/>
              <a:defRPr/>
            </a:pPr>
            <a:r>
              <a:rPr lang="en-US" sz="4000" b="1" kern="0">
                <a:solidFill>
                  <a:schemeClr val="accent1"/>
                </a:solidFill>
              </a:rPr>
              <a:t>Nhờ có giá cả độc quyền nên thu được lợi nhuận độc quyền cao</a:t>
            </a:r>
          </a:p>
          <a:p>
            <a:pPr algn="just" eaLnBrk="1" hangingPunct="1">
              <a:spcBef>
                <a:spcPct val="50000"/>
              </a:spcBef>
              <a:buFontTx/>
              <a:buChar char="-"/>
              <a:defRPr/>
            </a:pPr>
            <a:r>
              <a:rPr lang="en-US" sz="4000" b="1" kern="0">
                <a:solidFill>
                  <a:schemeClr val="accent1"/>
                </a:solidFill>
              </a:rPr>
              <a:t>Quy luật giá trị thặng dự chuyển thành quy luật lợi nhuận độc quyền cao</a:t>
            </a:r>
          </a:p>
        </p:txBody>
      </p:sp>
      <p:sp>
        <p:nvSpPr>
          <p:cNvPr id="12" name="Title 2"/>
          <p:cNvSpPr>
            <a:spLocks noGrp="1"/>
          </p:cNvSpPr>
          <p:nvPr>
            <p:ph type="title"/>
          </p:nvPr>
        </p:nvSpPr>
        <p:spPr>
          <a:xfrm>
            <a:off x="762000" y="1156575"/>
            <a:ext cx="16762520" cy="942934"/>
          </a:xfrm>
        </p:spPr>
        <p:txBody>
          <a:bodyPr>
            <a:noAutofit/>
          </a:bodyPr>
          <a:lstStyle/>
          <a:p>
            <a:r>
              <a:rPr lang="en-US" sz="4400" b="1">
                <a:latin typeface="Arial" panose="020B0604020202020204" pitchFamily="34" charset="0"/>
                <a:ea typeface="Verdana" pitchFamily="34" charset="0"/>
                <a:cs typeface="Arial" panose="020B0604020202020204" pitchFamily="34" charset="0"/>
              </a:rPr>
              <a:t>SỰ HOẠT ĐỘNG CỦA QUY LUẬT GIÁ TRỊ VÀ QUY LUẬT GIÁ TRỊ THẶNG DƯ TRONG CHỦ NGHĨA TƯ BẢN ĐỘC QUYỀN</a:t>
            </a:r>
            <a:endParaRPr lang="vi-VN" sz="4400" b="1">
              <a:latin typeface="Arial" panose="020B0604020202020204" pitchFamily="34" charset="0"/>
              <a:ea typeface="Verdana" pitchFamily="34" charset="0"/>
              <a:cs typeface="Arial" panose="020B0604020202020204" pitchFamily="34" charset="0"/>
            </a:endParaRPr>
          </a:p>
        </p:txBody>
      </p:sp>
      <p:sp>
        <p:nvSpPr>
          <p:cNvPr id="7" name="TextBox 6"/>
          <p:cNvSpPr txBox="1"/>
          <p:nvPr/>
        </p:nvSpPr>
        <p:spPr>
          <a:xfrm>
            <a:off x="7772400" y="11049000"/>
            <a:ext cx="184666" cy="830997"/>
          </a:xfrm>
          <a:prstGeom prst="rect">
            <a:avLst/>
          </a:prstGeom>
          <a:noFill/>
        </p:spPr>
        <p:txBody>
          <a:bodyPr wrap="none" rtlCol="0">
            <a:spAutoFit/>
          </a:bodyPr>
          <a:lstStyle/>
          <a:p>
            <a:r>
              <a:rPr lang="en-US" dirty="0"/>
              <a:t> </a:t>
            </a:r>
          </a:p>
        </p:txBody>
      </p:sp>
      <p:sp>
        <p:nvSpPr>
          <p:cNvPr id="10" name="Text Box 24">
            <a:extLst>
              <a:ext uri="{FF2B5EF4-FFF2-40B4-BE49-F238E27FC236}">
                <a16:creationId xmlns:a16="http://schemas.microsoft.com/office/drawing/2014/main" id="{4D5BB2C1-FD51-4254-9E15-A55E2D741F10}"/>
              </a:ext>
            </a:extLst>
          </p:cNvPr>
          <p:cNvSpPr txBox="1">
            <a:spLocks noChangeArrowheads="1"/>
          </p:cNvSpPr>
          <p:nvPr/>
        </p:nvSpPr>
        <p:spPr bwMode="black">
          <a:xfrm>
            <a:off x="1424665" y="9401041"/>
            <a:ext cx="15774762" cy="707886"/>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4000" b="1" kern="0">
                <a:solidFill>
                  <a:srgbClr val="FF0000"/>
                </a:solidFill>
              </a:rPr>
              <a:t>P</a:t>
            </a:r>
            <a:r>
              <a:rPr lang="en-US" sz="4000" b="1" kern="0" baseline="-25000">
                <a:solidFill>
                  <a:srgbClr val="FF0000"/>
                </a:solidFill>
              </a:rPr>
              <a:t>đq</a:t>
            </a:r>
            <a:r>
              <a:rPr lang="en-US" sz="4000" b="1" kern="0">
                <a:solidFill>
                  <a:srgbClr val="FF0000"/>
                </a:solidFill>
              </a:rPr>
              <a:t> cao = m</a:t>
            </a:r>
            <a:r>
              <a:rPr lang="en-US" sz="4000" b="1" kern="0" baseline="-25000">
                <a:solidFill>
                  <a:srgbClr val="FF0000"/>
                </a:solidFill>
              </a:rPr>
              <a:t>đq</a:t>
            </a:r>
            <a:r>
              <a:rPr lang="en-US" sz="4000" b="1" kern="0">
                <a:solidFill>
                  <a:srgbClr val="FF0000"/>
                </a:solidFill>
              </a:rPr>
              <a:t> + m</a:t>
            </a:r>
            <a:r>
              <a:rPr lang="en-US" sz="4000" b="1" kern="0" baseline="-25000">
                <a:solidFill>
                  <a:srgbClr val="FF0000"/>
                </a:solidFill>
              </a:rPr>
              <a:t>khôngđq</a:t>
            </a:r>
            <a:r>
              <a:rPr lang="en-US" sz="4000" b="1" kern="0">
                <a:solidFill>
                  <a:srgbClr val="FF0000"/>
                </a:solidFill>
              </a:rPr>
              <a:t> + m</a:t>
            </a:r>
            <a:r>
              <a:rPr lang="en-US" sz="4000" b="1" kern="0" baseline="-25000">
                <a:solidFill>
                  <a:srgbClr val="FF0000"/>
                </a:solidFill>
              </a:rPr>
              <a:t>vừa&amp;nhỏ</a:t>
            </a:r>
            <a:r>
              <a:rPr lang="en-US" sz="4000" b="1" kern="0">
                <a:solidFill>
                  <a:srgbClr val="FF0000"/>
                </a:solidFill>
              </a:rPr>
              <a:t> + (m+t)</a:t>
            </a:r>
            <a:r>
              <a:rPr lang="en-US" sz="4000" b="1" kern="0" baseline="-25000">
                <a:solidFill>
                  <a:srgbClr val="FF0000"/>
                </a:solidFill>
              </a:rPr>
              <a:t>thuộcđịa&amp;phụthuộc</a:t>
            </a:r>
            <a:endParaRPr lang="en-US" sz="4000" b="1" kern="0">
              <a:solidFill>
                <a:srgbClr val="FF0000"/>
              </a:solidFill>
            </a:endParaRPr>
          </a:p>
        </p:txBody>
      </p:sp>
      <mc:AlternateContent xmlns:mc="http://schemas.openxmlformats.org/markup-compatibility/2006" xmlns:a14="http://schemas.microsoft.com/office/drawing/2010/main">
        <mc:Choice Requires="a14">
          <p:sp>
            <p:nvSpPr>
              <p:cNvPr id="13" name="Text Box 24">
                <a:extLst>
                  <a:ext uri="{FF2B5EF4-FFF2-40B4-BE49-F238E27FC236}">
                    <a16:creationId xmlns:a16="http://schemas.microsoft.com/office/drawing/2014/main" id="{0B19667B-6F27-4BA6-BDE5-76B9CE4AB64D}"/>
                  </a:ext>
                </a:extLst>
              </p:cNvPr>
              <p:cNvSpPr txBox="1">
                <a:spLocks noChangeArrowheads="1"/>
              </p:cNvSpPr>
              <p:nvPr/>
            </p:nvSpPr>
            <p:spPr bwMode="black">
              <a:xfrm>
                <a:off x="1447800" y="10903803"/>
                <a:ext cx="15774762" cy="830997"/>
              </a:xfrm>
              <a:prstGeom prst="rect">
                <a:avLst/>
              </a:prstGeom>
              <a:noFill/>
              <a:ln w="9525">
                <a:solidFill>
                  <a:srgbClr val="000000"/>
                </a:solidFill>
                <a:prstDash val="dash"/>
                <a:miter lim="800000"/>
                <a:headEnd/>
                <a:tailEnd/>
              </a:ln>
              <a:extLst>
                <a:ext uri="{909E8E84-426E-40DD-AFC4-6F175D3DCCD1}">
                  <a14:hiddenFill>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14:m>
                  <m:oMathPara xmlns:m="http://schemas.openxmlformats.org/officeDocument/2006/math">
                    <m:oMathParaPr>
                      <m:jc m:val="centerGroup"/>
                    </m:oMathParaPr>
                    <m:oMath xmlns:m="http://schemas.openxmlformats.org/officeDocument/2006/math">
                      <m:r>
                        <a:rPr lang="en-US" b="1" i="1" kern="0" smtClean="0">
                          <a:solidFill>
                            <a:srgbClr val="FF0000"/>
                          </a:solidFill>
                          <a:latin typeface="Cambria Math" panose="02040503050406030204" pitchFamily="18" charset="0"/>
                        </a:rPr>
                        <m:t>𝒑</m:t>
                      </m:r>
                      <m:r>
                        <a:rPr lang="en-US" b="1" i="1" kern="0" smtClean="0">
                          <a:solidFill>
                            <a:srgbClr val="FF0000"/>
                          </a:solidFill>
                          <a:latin typeface="Cambria Math" panose="02040503050406030204" pitchFamily="18" charset="0"/>
                        </a:rPr>
                        <m:t> độ</m:t>
                      </m:r>
                      <m:r>
                        <a:rPr lang="en-US" b="1" i="1" kern="0" smtClean="0">
                          <a:solidFill>
                            <a:srgbClr val="FF0000"/>
                          </a:solidFill>
                          <a:latin typeface="Cambria Math" panose="02040503050406030204" pitchFamily="18" charset="0"/>
                        </a:rPr>
                        <m:t>𝒄</m:t>
                      </m:r>
                      <m:r>
                        <a:rPr lang="en-US" b="1" i="1" kern="0" smtClean="0">
                          <a:solidFill>
                            <a:srgbClr val="FF0000"/>
                          </a:solidFill>
                          <a:latin typeface="Cambria Math" panose="02040503050406030204" pitchFamily="18" charset="0"/>
                        </a:rPr>
                        <m:t> </m:t>
                      </m:r>
                      <m:r>
                        <a:rPr lang="en-US" b="1" i="1" kern="0" smtClean="0">
                          <a:solidFill>
                            <a:srgbClr val="FF0000"/>
                          </a:solidFill>
                          <a:latin typeface="Cambria Math" panose="02040503050406030204" pitchFamily="18" charset="0"/>
                        </a:rPr>
                        <m:t>𝒒𝒖𝒚</m:t>
                      </m:r>
                      <m:r>
                        <a:rPr lang="en-US" b="1" i="1" kern="0" smtClean="0">
                          <a:solidFill>
                            <a:srgbClr val="FF0000"/>
                          </a:solidFill>
                          <a:latin typeface="Cambria Math" panose="02040503050406030204" pitchFamily="18" charset="0"/>
                        </a:rPr>
                        <m:t>ề</m:t>
                      </m:r>
                      <m:r>
                        <a:rPr lang="en-US" b="1" i="1" kern="0" smtClean="0">
                          <a:solidFill>
                            <a:srgbClr val="FF0000"/>
                          </a:solidFill>
                          <a:latin typeface="Cambria Math" panose="02040503050406030204" pitchFamily="18" charset="0"/>
                        </a:rPr>
                        <m:t>𝒏</m:t>
                      </m:r>
                      <m:r>
                        <a:rPr lang="en-US" b="1" i="1" kern="0" smtClean="0">
                          <a:solidFill>
                            <a:srgbClr val="FF0000"/>
                          </a:solidFill>
                          <a:latin typeface="Cambria Math" panose="02040503050406030204" pitchFamily="18" charset="0"/>
                        </a:rPr>
                        <m:t> </m:t>
                      </m:r>
                      <m:r>
                        <a:rPr lang="en-US" b="1" i="1" kern="0" smtClean="0">
                          <a:solidFill>
                            <a:srgbClr val="FF0000"/>
                          </a:solidFill>
                          <a:latin typeface="Cambria Math" panose="02040503050406030204" pitchFamily="18" charset="0"/>
                        </a:rPr>
                        <m:t>𝒄𝒂𝒐</m:t>
                      </m:r>
                      <m:r>
                        <a:rPr lang="en-US" b="1" i="1" kern="0" smtClean="0">
                          <a:solidFill>
                            <a:srgbClr val="FF0000"/>
                          </a:solidFill>
                          <a:latin typeface="Cambria Math" panose="02040503050406030204" pitchFamily="18" charset="0"/>
                        </a:rPr>
                        <m:t>= </m:t>
                      </m:r>
                      <m:acc>
                        <m:accPr>
                          <m:chr m:val="̅"/>
                          <m:ctrlPr>
                            <a:rPr lang="en-US" b="1" i="1" kern="0" smtClean="0">
                              <a:solidFill>
                                <a:srgbClr val="FF0000"/>
                              </a:solidFill>
                              <a:latin typeface="Cambria Math" panose="02040503050406030204" pitchFamily="18" charset="0"/>
                            </a:rPr>
                          </m:ctrlPr>
                        </m:accPr>
                        <m:e>
                          <m:r>
                            <a:rPr lang="en-US" b="1" i="1" kern="0" smtClean="0">
                              <a:solidFill>
                                <a:srgbClr val="FF0000"/>
                              </a:solidFill>
                              <a:latin typeface="Cambria Math" panose="02040503050406030204" pitchFamily="18" charset="0"/>
                            </a:rPr>
                            <m:t>𝒑</m:t>
                          </m:r>
                        </m:e>
                      </m:acc>
                      <m:r>
                        <a:rPr lang="en-US" b="1" i="1" kern="0" smtClean="0">
                          <a:solidFill>
                            <a:srgbClr val="FF0000"/>
                          </a:solidFill>
                          <a:latin typeface="Cambria Math" panose="02040503050406030204" pitchFamily="18" charset="0"/>
                        </a:rPr>
                        <m:t>+</m:t>
                      </m:r>
                      <m:r>
                        <a:rPr lang="en-US" b="1" i="1" kern="0" smtClean="0">
                          <a:solidFill>
                            <a:srgbClr val="FF0000"/>
                          </a:solidFill>
                          <a:latin typeface="Cambria Math" panose="02040503050406030204" pitchFamily="18" charset="0"/>
                        </a:rPr>
                        <m:t>𝒑</m:t>
                      </m:r>
                      <m:r>
                        <a:rPr lang="en-US" b="1" i="1" kern="0" smtClean="0">
                          <a:solidFill>
                            <a:srgbClr val="FF0000"/>
                          </a:solidFill>
                          <a:latin typeface="Cambria Math" panose="02040503050406030204" pitchFamily="18" charset="0"/>
                        </a:rPr>
                        <m:t> </m:t>
                      </m:r>
                      <m:r>
                        <a:rPr lang="en-US" b="1" i="1" kern="0" smtClean="0">
                          <a:solidFill>
                            <a:srgbClr val="FF0000"/>
                          </a:solidFill>
                          <a:latin typeface="Cambria Math" panose="02040503050406030204" pitchFamily="18" charset="0"/>
                        </a:rPr>
                        <m:t>𝒔𝒊</m:t>
                      </m:r>
                      <m:r>
                        <a:rPr lang="en-US" b="1" i="1" kern="0" smtClean="0">
                          <a:solidFill>
                            <a:srgbClr val="FF0000"/>
                          </a:solidFill>
                          <a:latin typeface="Cambria Math" panose="02040503050406030204" pitchFamily="18" charset="0"/>
                        </a:rPr>
                        <m:t>ê</m:t>
                      </m:r>
                      <m:r>
                        <a:rPr lang="en-US" b="1" i="1" kern="0" smtClean="0">
                          <a:solidFill>
                            <a:srgbClr val="FF0000"/>
                          </a:solidFill>
                          <a:latin typeface="Cambria Math" panose="02040503050406030204" pitchFamily="18" charset="0"/>
                        </a:rPr>
                        <m:t>𝒖</m:t>
                      </m:r>
                      <m:r>
                        <a:rPr lang="en-US" b="1" i="1" kern="0" smtClean="0">
                          <a:solidFill>
                            <a:srgbClr val="FF0000"/>
                          </a:solidFill>
                          <a:latin typeface="Cambria Math" panose="02040503050406030204" pitchFamily="18" charset="0"/>
                        </a:rPr>
                        <m:t> </m:t>
                      </m:r>
                      <m:r>
                        <a:rPr lang="en-US" b="1" i="1" kern="0" smtClean="0">
                          <a:solidFill>
                            <a:srgbClr val="FF0000"/>
                          </a:solidFill>
                          <a:latin typeface="Cambria Math" panose="02040503050406030204" pitchFamily="18" charset="0"/>
                        </a:rPr>
                        <m:t>𝒏𝒈</m:t>
                      </m:r>
                      <m:r>
                        <a:rPr lang="en-US" b="1" i="1" kern="0" smtClean="0">
                          <a:solidFill>
                            <a:srgbClr val="FF0000"/>
                          </a:solidFill>
                          <a:latin typeface="Cambria Math" panose="02040503050406030204" pitchFamily="18" charset="0"/>
                        </a:rPr>
                        <m:t>ạ</m:t>
                      </m:r>
                      <m:r>
                        <a:rPr lang="en-US" b="1" i="1" kern="0" smtClean="0">
                          <a:solidFill>
                            <a:srgbClr val="FF0000"/>
                          </a:solidFill>
                          <a:latin typeface="Cambria Math" panose="02040503050406030204" pitchFamily="18" charset="0"/>
                        </a:rPr>
                        <m:t>𝒄𝒉</m:t>
                      </m:r>
                    </m:oMath>
                  </m:oMathPara>
                </a14:m>
                <a:endParaRPr lang="en-US" b="1" kern="0">
                  <a:solidFill>
                    <a:srgbClr val="FF0000"/>
                  </a:solidFill>
                </a:endParaRPr>
              </a:p>
            </p:txBody>
          </p:sp>
        </mc:Choice>
        <mc:Fallback xmlns="">
          <p:sp>
            <p:nvSpPr>
              <p:cNvPr id="13" name="Text Box 24">
                <a:extLst>
                  <a:ext uri="{FF2B5EF4-FFF2-40B4-BE49-F238E27FC236}">
                    <a16:creationId xmlns:a16="http://schemas.microsoft.com/office/drawing/2014/main" id="{0B19667B-6F27-4BA6-BDE5-76B9CE4AB64D}"/>
                  </a:ext>
                </a:extLst>
              </p:cNvPr>
              <p:cNvSpPr txBox="1">
                <a:spLocks noRot="1" noChangeAspect="1" noMove="1" noResize="1" noEditPoints="1" noAdjustHandles="1" noChangeArrowheads="1" noChangeShapeType="1" noTextEdit="1"/>
              </p:cNvSpPr>
              <p:nvPr/>
            </p:nvSpPr>
            <p:spPr bwMode="black">
              <a:xfrm>
                <a:off x="1447800" y="10903803"/>
                <a:ext cx="15774762" cy="830997"/>
              </a:xfrm>
              <a:prstGeom prst="rect">
                <a:avLst/>
              </a:prstGeom>
              <a:blipFill>
                <a:blip r:embed="rId3"/>
                <a:stretch>
                  <a:fillRect/>
                </a:stretch>
              </a:blip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Tree>
    <p:extLst>
      <p:ext uri="{BB962C8B-B14F-4D97-AF65-F5344CB8AC3E}">
        <p14:creationId xmlns:p14="http://schemas.microsoft.com/office/powerpoint/2010/main" val="1426624586"/>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00"/>
                                        </p:tgtEl>
                                        <p:attrNameLst>
                                          <p:attrName>style.visibility</p:attrName>
                                        </p:attrNameLst>
                                      </p:cBhvr>
                                      <p:to>
                                        <p:strVal val="visible"/>
                                      </p:to>
                                    </p:set>
                                    <p:anim calcmode="lin" valueType="num">
                                      <p:cBhvr>
                                        <p:cTn id="14" dur="500" fill="hold"/>
                                        <p:tgtEl>
                                          <p:spTgt spid="400"/>
                                        </p:tgtEl>
                                        <p:attrNameLst>
                                          <p:attrName>ppt_w</p:attrName>
                                        </p:attrNameLst>
                                      </p:cBhvr>
                                      <p:tavLst>
                                        <p:tav tm="0">
                                          <p:val>
                                            <p:fltVal val="0"/>
                                          </p:val>
                                        </p:tav>
                                        <p:tav tm="100000">
                                          <p:val>
                                            <p:strVal val="#ppt_w"/>
                                          </p:val>
                                        </p:tav>
                                      </p:tavLst>
                                    </p:anim>
                                    <p:anim calcmode="lin" valueType="num">
                                      <p:cBhvr>
                                        <p:cTn id="15" dur="500" fill="hold"/>
                                        <p:tgtEl>
                                          <p:spTgt spid="400"/>
                                        </p:tgtEl>
                                        <p:attrNameLst>
                                          <p:attrName>ppt_h</p:attrName>
                                        </p:attrNameLst>
                                      </p:cBhvr>
                                      <p:tavLst>
                                        <p:tav tm="0">
                                          <p:val>
                                            <p:fltVal val="0"/>
                                          </p:val>
                                        </p:tav>
                                        <p:tav tm="100000">
                                          <p:val>
                                            <p:strVal val="#ppt_h"/>
                                          </p:val>
                                        </p:tav>
                                      </p:tavLst>
                                    </p:anim>
                                    <p:animEffect transition="in" filter="fade">
                                      <p:cBhvr>
                                        <p:cTn id="16" dur="500"/>
                                        <p:tgtEl>
                                          <p:spTgt spid="400"/>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401"/>
                                        </p:tgtEl>
                                        <p:attrNameLst>
                                          <p:attrName>style.visibility</p:attrName>
                                        </p:attrNameLst>
                                      </p:cBhvr>
                                      <p:to>
                                        <p:strVal val="visible"/>
                                      </p:to>
                                    </p:set>
                                    <p:anim calcmode="lin" valueType="num">
                                      <p:cBhvr>
                                        <p:cTn id="20" dur="500" fill="hold"/>
                                        <p:tgtEl>
                                          <p:spTgt spid="401"/>
                                        </p:tgtEl>
                                        <p:attrNameLst>
                                          <p:attrName>ppt_w</p:attrName>
                                        </p:attrNameLst>
                                      </p:cBhvr>
                                      <p:tavLst>
                                        <p:tav tm="0">
                                          <p:val>
                                            <p:fltVal val="0"/>
                                          </p:val>
                                        </p:tav>
                                        <p:tav tm="100000">
                                          <p:val>
                                            <p:strVal val="#ppt_w"/>
                                          </p:val>
                                        </p:tav>
                                      </p:tavLst>
                                    </p:anim>
                                    <p:anim calcmode="lin" valueType="num">
                                      <p:cBhvr>
                                        <p:cTn id="21" dur="500" fill="hold"/>
                                        <p:tgtEl>
                                          <p:spTgt spid="401"/>
                                        </p:tgtEl>
                                        <p:attrNameLst>
                                          <p:attrName>ppt_h</p:attrName>
                                        </p:attrNameLst>
                                      </p:cBhvr>
                                      <p:tavLst>
                                        <p:tav tm="0">
                                          <p:val>
                                            <p:fltVal val="0"/>
                                          </p:val>
                                        </p:tav>
                                        <p:tav tm="100000">
                                          <p:val>
                                            <p:strVal val="#ppt_h"/>
                                          </p:val>
                                        </p:tav>
                                      </p:tavLst>
                                    </p:anim>
                                    <p:animEffect transition="in" filter="fade">
                                      <p:cBhvr>
                                        <p:cTn id="22" dur="500"/>
                                        <p:tgtEl>
                                          <p:spTgt spid="40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animBg="1"/>
      <p:bldP spid="10"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4397321"/>
              </p:ext>
            </p:extLst>
          </p:nvPr>
        </p:nvGraphicFramePr>
        <p:xfrm>
          <a:off x="3048000" y="27940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9177540"/>
      </p:ext>
    </p:extLst>
  </p:cSld>
  <p:clrMapOvr>
    <a:masterClrMapping/>
  </p:clrMapOvr>
  <p:transition spd="slow">
    <p:check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9"/>
          <p:cNvSpPr>
            <a:spLocks noChangeArrowheads="1"/>
          </p:cNvSpPr>
          <p:nvPr/>
        </p:nvSpPr>
        <p:spPr bwMode="ltGray">
          <a:xfrm>
            <a:off x="1359494" y="4985276"/>
            <a:ext cx="11430000" cy="7493000"/>
          </a:xfrm>
          <a:prstGeom prst="round2DiagRect">
            <a:avLst/>
          </a:prstGeom>
          <a:noFill/>
          <a:ln w="9525">
            <a:noFill/>
            <a:miter lim="800000"/>
            <a:headEnd/>
            <a:tailEnd/>
          </a:ln>
          <a:effectLst>
            <a:outerShdw dist="53882" dir="2700000" algn="ctr" rotWithShape="0">
              <a:srgbClr val="000000">
                <a:alpha val="50000"/>
              </a:srgbClr>
            </a:outerShdw>
          </a:effectLst>
        </p:spPr>
        <p:txBody>
          <a:bodyPr wrap="none" anchor="ctr"/>
          <a:lstStyle/>
          <a:p>
            <a:pPr algn="ctr">
              <a:defRPr/>
            </a:pPr>
            <a:endParaRPr lang="en-US" sz="9600" b="1" kern="0">
              <a:solidFill>
                <a:schemeClr val="accent1"/>
              </a:solidFill>
            </a:endParaRPr>
          </a:p>
        </p:txBody>
      </p:sp>
      <p:sp>
        <p:nvSpPr>
          <p:cNvPr id="9" name="Rectangle 53"/>
          <p:cNvSpPr>
            <a:spLocks noChangeArrowheads="1"/>
          </p:cNvSpPr>
          <p:nvPr/>
        </p:nvSpPr>
        <p:spPr bwMode="black">
          <a:xfrm>
            <a:off x="1481608" y="5410200"/>
            <a:ext cx="11277600" cy="6272486"/>
          </a:xfrm>
          <a:prstGeom prst="rect">
            <a:avLst/>
          </a:prstGeom>
          <a:noFill/>
          <a:ln w="9525" algn="ctr">
            <a:noFill/>
            <a:miter lim="800000"/>
            <a:headEnd/>
            <a:tailEnd/>
          </a:ln>
          <a:effectLst>
            <a:outerShdw dist="17961" dir="2700000" algn="ctr" rotWithShape="0">
              <a:srgbClr val="000000">
                <a:alpha val="50000"/>
              </a:srgbClr>
            </a:outerShdw>
          </a:effectLst>
        </p:spPr>
        <p:txBody>
          <a:bodyPr>
            <a:spAutoFit/>
          </a:bodyPr>
          <a:lstStyle/>
          <a:p>
            <a:pPr marL="685800" indent="-685800" algn="just">
              <a:lnSpc>
                <a:spcPct val="120000"/>
              </a:lnSpc>
              <a:buFont typeface="Wingdings" pitchFamily="2" charset="2"/>
              <a:buChar char="ü"/>
            </a:pPr>
            <a:r>
              <a:rPr lang="en-US" dirty="0" err="1">
                <a:solidFill>
                  <a:schemeClr val="accent1"/>
                </a:solidFill>
                <a:latin typeface="Calibri" pitchFamily="34" charset="0"/>
              </a:rPr>
              <a:t>Tích</a:t>
            </a:r>
            <a:r>
              <a:rPr lang="en-US" dirty="0">
                <a:solidFill>
                  <a:schemeClr val="accent1"/>
                </a:solidFill>
                <a:latin typeface="Calibri" pitchFamily="34" charset="0"/>
              </a:rPr>
              <a:t> </a:t>
            </a:r>
            <a:r>
              <a:rPr lang="en-US" dirty="0" err="1">
                <a:solidFill>
                  <a:schemeClr val="accent1"/>
                </a:solidFill>
                <a:latin typeface="Calibri" pitchFamily="34" charset="0"/>
              </a:rPr>
              <a:t>tụ</a:t>
            </a:r>
            <a:r>
              <a:rPr lang="en-US" dirty="0">
                <a:solidFill>
                  <a:schemeClr val="accent1"/>
                </a:solidFill>
                <a:latin typeface="Calibri" pitchFamily="34" charset="0"/>
              </a:rPr>
              <a:t> &amp; </a:t>
            </a:r>
            <a:r>
              <a:rPr lang="en-US" dirty="0" err="1">
                <a:solidFill>
                  <a:schemeClr val="accent1"/>
                </a:solidFill>
                <a:latin typeface="Calibri" pitchFamily="34" charset="0"/>
              </a:rPr>
              <a:t>Tập</a:t>
            </a:r>
            <a:r>
              <a:rPr lang="en-US" dirty="0">
                <a:solidFill>
                  <a:schemeClr val="accent1"/>
                </a:solidFill>
                <a:latin typeface="Calibri" pitchFamily="34" charset="0"/>
              </a:rPr>
              <a:t> </a:t>
            </a:r>
            <a:r>
              <a:rPr lang="en-US" dirty="0" err="1">
                <a:solidFill>
                  <a:schemeClr val="accent1"/>
                </a:solidFill>
                <a:latin typeface="Calibri" pitchFamily="34" charset="0"/>
              </a:rPr>
              <a:t>trung</a:t>
            </a:r>
            <a:r>
              <a:rPr lang="en-US" dirty="0">
                <a:solidFill>
                  <a:schemeClr val="accent1"/>
                </a:solidFill>
                <a:latin typeface="Calibri" pitchFamily="34" charset="0"/>
              </a:rPr>
              <a:t> TB </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Tích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tụ</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và</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tập</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trung</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sản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xuất</a:t>
            </a:r>
            <a:r>
              <a:rPr lang="en-US" dirty="0">
                <a:solidFill>
                  <a:schemeClr val="accent1"/>
                </a:solidFill>
                <a:latin typeface="Calibri" pitchFamily="34" charset="0"/>
                <a:sym typeface="Wingdings" pitchFamily="2" charset="2"/>
              </a:rPr>
              <a:t>  </a:t>
            </a:r>
            <a:r>
              <a:rPr lang="en-US" dirty="0" err="1">
                <a:solidFill>
                  <a:schemeClr val="accent1"/>
                </a:solidFill>
                <a:latin typeface="Calibri" pitchFamily="34" charset="0"/>
                <a:sym typeface="Wingdings" pitchFamily="2" charset="2"/>
              </a:rPr>
              <a:t>cơ</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cấu</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kinh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tế</a:t>
            </a:r>
            <a:r>
              <a:rPr lang="en-US" dirty="0">
                <a:solidFill>
                  <a:schemeClr val="accent1"/>
                </a:solidFill>
                <a:latin typeface="Calibri" pitchFamily="34" charset="0"/>
                <a:sym typeface="Wingdings" pitchFamily="2" charset="2"/>
              </a:rPr>
              <a:t> to </a:t>
            </a:r>
            <a:r>
              <a:rPr lang="en-US" dirty="0" err="1">
                <a:solidFill>
                  <a:schemeClr val="accent1"/>
                </a:solidFill>
                <a:latin typeface="Calibri" pitchFamily="34" charset="0"/>
                <a:sym typeface="Wingdings" pitchFamily="2" charset="2"/>
              </a:rPr>
              <a:t>lớn</a:t>
            </a:r>
            <a:r>
              <a:rPr lang="en-US" dirty="0">
                <a:solidFill>
                  <a:schemeClr val="accent1"/>
                </a:solidFill>
                <a:latin typeface="Calibri" pitchFamily="34" charset="0"/>
                <a:sym typeface="Wingdings" pitchFamily="2" charset="2"/>
              </a:rPr>
              <a:t>  </a:t>
            </a:r>
            <a:r>
              <a:rPr lang="en-US" dirty="0" err="1">
                <a:solidFill>
                  <a:schemeClr val="accent1"/>
                </a:solidFill>
                <a:latin typeface="Calibri" pitchFamily="34" charset="0"/>
                <a:sym typeface="Wingdings" pitchFamily="2" charset="2"/>
              </a:rPr>
              <a:t>điều</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tiết</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xã</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hội</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về</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sản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xuất</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và</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phân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phối</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từ</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một</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trung</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tâm</a:t>
            </a:r>
            <a:r>
              <a:rPr lang="en-US" dirty="0">
                <a:solidFill>
                  <a:schemeClr val="accent1"/>
                </a:solidFill>
                <a:latin typeface="Calibri" pitchFamily="34" charset="0"/>
                <a:sym typeface="Wingdings" pitchFamily="2" charset="2"/>
              </a:rPr>
              <a:t>.</a:t>
            </a:r>
          </a:p>
          <a:p>
            <a:pPr marL="685800" indent="-685800" algn="just">
              <a:lnSpc>
                <a:spcPct val="120000"/>
              </a:lnSpc>
              <a:buFont typeface="Wingdings" pitchFamily="2" charset="2"/>
              <a:buChar char="ü"/>
            </a:pPr>
            <a:r>
              <a:rPr lang="en-US" dirty="0">
                <a:solidFill>
                  <a:schemeClr val="accent1"/>
                </a:solidFill>
                <a:latin typeface="Calibri" pitchFamily="34" charset="0"/>
                <a:sym typeface="Wingdings" pitchFamily="2" charset="2"/>
              </a:rPr>
              <a:t>LLSX </a:t>
            </a:r>
            <a:r>
              <a:rPr lang="en-US" dirty="0" err="1">
                <a:solidFill>
                  <a:schemeClr val="accent1"/>
                </a:solidFill>
                <a:latin typeface="Calibri" pitchFamily="34" charset="0"/>
                <a:sym typeface="Wingdings" pitchFamily="2" charset="2"/>
              </a:rPr>
              <a:t>xã</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hội</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hóa</a:t>
            </a:r>
            <a:r>
              <a:rPr lang="en-US" dirty="0">
                <a:solidFill>
                  <a:schemeClr val="accent1"/>
                </a:solidFill>
                <a:latin typeface="Calibri" pitchFamily="34" charset="0"/>
                <a:sym typeface="Wingdings" pitchFamily="2" charset="2"/>
              </a:rPr>
              <a:t> &gt;&lt; </a:t>
            </a:r>
            <a:r>
              <a:rPr lang="en-US" dirty="0" err="1">
                <a:solidFill>
                  <a:schemeClr val="accent1"/>
                </a:solidFill>
                <a:latin typeface="Calibri" pitchFamily="34" charset="0"/>
                <a:sym typeface="Wingdings" pitchFamily="2" charset="2"/>
              </a:rPr>
              <a:t>Chiếm</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hữu</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tư</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nhân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tư</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bản</a:t>
            </a:r>
            <a:r>
              <a:rPr lang="en-US" dirty="0">
                <a:solidFill>
                  <a:schemeClr val="accent1"/>
                </a:solidFill>
                <a:latin typeface="Calibri" pitchFamily="34" charset="0"/>
                <a:sym typeface="Wingdings" pitchFamily="2" charset="2"/>
              </a:rPr>
              <a:t>  </a:t>
            </a:r>
            <a:r>
              <a:rPr lang="en-US" dirty="0" err="1">
                <a:solidFill>
                  <a:schemeClr val="accent1"/>
                </a:solidFill>
                <a:latin typeface="Calibri" pitchFamily="34" charset="0"/>
                <a:sym typeface="Wingdings" pitchFamily="2" charset="2"/>
              </a:rPr>
              <a:t>hình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thức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mới</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của</a:t>
            </a:r>
            <a:r>
              <a:rPr lang="en-US" dirty="0">
                <a:solidFill>
                  <a:schemeClr val="accent1"/>
                </a:solidFill>
                <a:latin typeface="Calibri" pitchFamily="34" charset="0"/>
                <a:sym typeface="Wingdings" pitchFamily="2" charset="2"/>
              </a:rPr>
              <a:t> QHSX </a:t>
            </a:r>
            <a:r>
              <a:rPr lang="en-US" dirty="0" err="1">
                <a:solidFill>
                  <a:schemeClr val="accent1"/>
                </a:solidFill>
                <a:latin typeface="Calibri" pitchFamily="34" charset="0"/>
                <a:sym typeface="Wingdings" pitchFamily="2" charset="2"/>
              </a:rPr>
              <a:t>để</a:t>
            </a:r>
            <a:r>
              <a:rPr lang="en-US" dirty="0">
                <a:solidFill>
                  <a:schemeClr val="accent1"/>
                </a:solidFill>
                <a:latin typeface="Calibri" pitchFamily="34" charset="0"/>
                <a:sym typeface="Wingdings" pitchFamily="2" charset="2"/>
              </a:rPr>
              <a:t> LLSX </a:t>
            </a:r>
            <a:r>
              <a:rPr lang="en-US" dirty="0" err="1">
                <a:solidFill>
                  <a:schemeClr val="accent1"/>
                </a:solidFill>
                <a:latin typeface="Calibri" pitchFamily="34" charset="0"/>
                <a:sym typeface="Wingdings" pitchFamily="2" charset="2"/>
              </a:rPr>
              <a:t>phát</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triển</a:t>
            </a:r>
            <a:endParaRPr lang="vi-VN" dirty="0">
              <a:solidFill>
                <a:schemeClr val="accent1"/>
              </a:solidFill>
              <a:latin typeface="Calibri" pitchFamily="34" charset="0"/>
            </a:endParaRPr>
          </a:p>
        </p:txBody>
      </p:sp>
      <p:pic>
        <p:nvPicPr>
          <p:cNvPr id="10" name="Picture 61"/>
          <p:cNvPicPr>
            <a:picLocks noChangeAspect="1" noChangeArrowheads="1"/>
          </p:cNvPicPr>
          <p:nvPr/>
        </p:nvPicPr>
        <p:blipFill>
          <a:blip r:embed="rId2"/>
          <a:stretch>
            <a:fillRect/>
          </a:stretch>
        </p:blipFill>
        <p:spPr bwMode="auto">
          <a:xfrm>
            <a:off x="13388128" y="5763705"/>
            <a:ext cx="4080976" cy="581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grpSp>
        <p:nvGrpSpPr>
          <p:cNvPr id="11" name="Group 3"/>
          <p:cNvGrpSpPr>
            <a:grpSpLocks/>
          </p:cNvGrpSpPr>
          <p:nvPr/>
        </p:nvGrpSpPr>
        <p:grpSpPr bwMode="auto">
          <a:xfrm>
            <a:off x="6019800" y="3178061"/>
            <a:ext cx="7368328" cy="945580"/>
            <a:chOff x="816" y="2304"/>
            <a:chExt cx="1440" cy="448"/>
          </a:xfrm>
          <a:solidFill>
            <a:schemeClr val="accent1">
              <a:lumMod val="20000"/>
              <a:lumOff val="80000"/>
            </a:schemeClr>
          </a:solidFill>
        </p:grpSpPr>
        <p:sp>
          <p:nvSpPr>
            <p:cNvPr id="15"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a:solidFill>
                  <a:schemeClr val="accent1"/>
                </a:solidFill>
              </a:endParaRPr>
            </a:p>
          </p:txBody>
        </p:sp>
        <p:sp>
          <p:nvSpPr>
            <p:cNvPr id="16"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b="1" dirty="0" err="1">
                  <a:solidFill>
                    <a:schemeClr val="accent1"/>
                  </a:solidFill>
                  <a:effectLst>
                    <a:outerShdw blurRad="38100" dist="38100" dir="2700000" algn="tl">
                      <a:srgbClr val="FFFFFF"/>
                    </a:outerShdw>
                  </a:effectLst>
                </a:rPr>
                <a:t>Tích</a:t>
              </a:r>
              <a:r>
                <a:rPr lang="en-US" b="1" dirty="0">
                  <a:solidFill>
                    <a:schemeClr val="accent1"/>
                  </a:solidFill>
                  <a:effectLst>
                    <a:outerShdw blurRad="38100" dist="38100" dir="2700000" algn="tl">
                      <a:srgbClr val="FFFFFF"/>
                    </a:outerShdw>
                  </a:effectLst>
                </a:rPr>
                <a:t> </a:t>
              </a:r>
              <a:r>
                <a:rPr lang="en-US" b="1" dirty="0" err="1">
                  <a:solidFill>
                    <a:schemeClr val="accent1"/>
                  </a:solidFill>
                  <a:effectLst>
                    <a:outerShdw blurRad="38100" dist="38100" dir="2700000" algn="tl">
                      <a:srgbClr val="FFFFFF"/>
                    </a:outerShdw>
                  </a:effectLst>
                </a:rPr>
                <a:t>tụ</a:t>
              </a:r>
              <a:r>
                <a:rPr lang="en-US" b="1" dirty="0">
                  <a:solidFill>
                    <a:schemeClr val="accent1"/>
                  </a:solidFill>
                  <a:effectLst>
                    <a:outerShdw blurRad="38100" dist="38100" dir="2700000" algn="tl">
                      <a:srgbClr val="FFFFFF"/>
                    </a:outerShdw>
                  </a:effectLst>
                </a:rPr>
                <a:t> &amp; </a:t>
              </a:r>
              <a:r>
                <a:rPr lang="en-US" b="1" dirty="0" err="1">
                  <a:solidFill>
                    <a:schemeClr val="accent1"/>
                  </a:solidFill>
                  <a:effectLst>
                    <a:outerShdw blurRad="38100" dist="38100" dir="2700000" algn="tl">
                      <a:srgbClr val="FFFFFF"/>
                    </a:outerShdw>
                  </a:effectLst>
                </a:rPr>
                <a:t>Tập</a:t>
              </a:r>
              <a:r>
                <a:rPr lang="en-US" b="1" dirty="0">
                  <a:solidFill>
                    <a:schemeClr val="accent1"/>
                  </a:solidFill>
                  <a:effectLst>
                    <a:outerShdw blurRad="38100" dist="38100" dir="2700000" algn="tl">
                      <a:srgbClr val="FFFFFF"/>
                    </a:outerShdw>
                  </a:effectLst>
                </a:rPr>
                <a:t> </a:t>
              </a:r>
              <a:r>
                <a:rPr lang="en-US" b="1" dirty="0" err="1">
                  <a:solidFill>
                    <a:schemeClr val="accent1"/>
                  </a:solidFill>
                  <a:effectLst>
                    <a:outerShdw blurRad="38100" dist="38100" dir="2700000" algn="tl">
                      <a:srgbClr val="FFFFFF"/>
                    </a:outerShdw>
                  </a:effectLst>
                </a:rPr>
                <a:t>trung</a:t>
              </a:r>
              <a:r>
                <a:rPr lang="en-US" b="1" dirty="0">
                  <a:solidFill>
                    <a:schemeClr val="accent1"/>
                  </a:solidFill>
                  <a:effectLst>
                    <a:outerShdw blurRad="38100" dist="38100" dir="2700000" algn="tl">
                      <a:srgbClr val="FFFFFF"/>
                    </a:outerShdw>
                  </a:effectLst>
                </a:rPr>
                <a:t> </a:t>
              </a:r>
              <a:r>
                <a:rPr lang="en-US" b="1" dirty="0" err="1">
                  <a:solidFill>
                    <a:schemeClr val="accent1"/>
                  </a:solidFill>
                  <a:effectLst>
                    <a:outerShdw blurRad="38100" dist="38100" dir="2700000" algn="tl">
                      <a:srgbClr val="FFFFFF"/>
                    </a:outerShdw>
                  </a:effectLst>
                </a:rPr>
                <a:t>sản</a:t>
              </a:r>
              <a:r>
                <a:rPr lang="en-US" b="1" dirty="0">
                  <a:solidFill>
                    <a:schemeClr val="accent1"/>
                  </a:solidFill>
                  <a:effectLst>
                    <a:outerShdw blurRad="38100" dist="38100" dir="2700000" algn="tl">
                      <a:srgbClr val="FFFFFF"/>
                    </a:outerShdw>
                  </a:effectLst>
                </a:rPr>
                <a:t> </a:t>
              </a:r>
              <a:r>
                <a:rPr lang="en-US" b="1" dirty="0" err="1">
                  <a:solidFill>
                    <a:schemeClr val="accent1"/>
                  </a:solidFill>
                  <a:effectLst>
                    <a:outerShdw blurRad="38100" dist="38100" dir="2700000" algn="tl">
                      <a:srgbClr val="FFFFFF"/>
                    </a:outerShdw>
                  </a:effectLst>
                </a:rPr>
                <a:t>xuất</a:t>
              </a:r>
              <a:r>
                <a:rPr lang="en-US" b="1" dirty="0">
                  <a:solidFill>
                    <a:schemeClr val="accent1"/>
                  </a:solidFill>
                  <a:effectLst>
                    <a:outerShdw blurRad="38100" dist="38100" dir="2700000" algn="tl">
                      <a:srgbClr val="FFFFFF"/>
                    </a:outerShdw>
                  </a:effectLst>
                </a:rPr>
                <a:t> </a:t>
              </a:r>
            </a:p>
          </p:txBody>
        </p:sp>
      </p:grpSp>
      <p:sp>
        <p:nvSpPr>
          <p:cNvPr id="18" name="Title 2"/>
          <p:cNvSpPr>
            <a:spLocks noGrp="1"/>
          </p:cNvSpPr>
          <p:nvPr>
            <p:ph type="title"/>
          </p:nvPr>
        </p:nvSpPr>
        <p:spPr>
          <a:xfrm>
            <a:off x="762000" y="1156575"/>
            <a:ext cx="16762520" cy="942934"/>
          </a:xfrm>
        </p:spPr>
        <p:txBody>
          <a:bodyPr>
            <a:normAutofit fontScale="90000"/>
          </a:bodyPr>
          <a:lstStyle/>
          <a:p>
            <a:r>
              <a:rPr lang="en-US" sz="5600" b="1">
                <a:latin typeface="Arial" panose="020B0604020202020204" pitchFamily="34" charset="0"/>
                <a:ea typeface="Verdana" pitchFamily="34" charset="0"/>
                <a:cs typeface="Arial" panose="020B0604020202020204" pitchFamily="34" charset="0"/>
              </a:rPr>
              <a:t>NGUYÊN NHÂN HÌNH THÀNH</a:t>
            </a:r>
            <a:endParaRPr lang="en-US" sz="5600" b="1" dirty="0">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4725073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2" presetClass="entr" presetSubtype="8"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9"/>
          <p:cNvSpPr>
            <a:spLocks noChangeArrowheads="1"/>
          </p:cNvSpPr>
          <p:nvPr/>
        </p:nvSpPr>
        <p:spPr bwMode="ltGray">
          <a:xfrm>
            <a:off x="1359494" y="4813152"/>
            <a:ext cx="11430000" cy="7493000"/>
          </a:xfrm>
          <a:prstGeom prst="round2DiagRect">
            <a:avLst/>
          </a:prstGeom>
          <a:noFill/>
          <a:ln w="9525">
            <a:noFill/>
            <a:miter lim="800000"/>
            <a:headEnd/>
            <a:tailEnd/>
          </a:ln>
          <a:effectLst>
            <a:outerShdw dist="53882" dir="2700000" algn="ctr" rotWithShape="0">
              <a:srgbClr val="000000">
                <a:alpha val="50000"/>
              </a:srgbClr>
            </a:outerShdw>
          </a:effectLst>
        </p:spPr>
        <p:txBody>
          <a:bodyPr wrap="none" anchor="ctr"/>
          <a:lstStyle/>
          <a:p>
            <a:pPr algn="ctr">
              <a:defRPr/>
            </a:pPr>
            <a:endParaRPr lang="en-US" sz="9600" b="1" kern="0">
              <a:solidFill>
                <a:schemeClr val="accent1"/>
              </a:solidFill>
            </a:endParaRPr>
          </a:p>
        </p:txBody>
      </p:sp>
      <p:sp>
        <p:nvSpPr>
          <p:cNvPr id="9" name="Rectangle 53"/>
          <p:cNvSpPr>
            <a:spLocks noChangeArrowheads="1"/>
          </p:cNvSpPr>
          <p:nvPr/>
        </p:nvSpPr>
        <p:spPr bwMode="black">
          <a:xfrm>
            <a:off x="1403944" y="5722977"/>
            <a:ext cx="11277600" cy="5386090"/>
          </a:xfrm>
          <a:prstGeom prst="rect">
            <a:avLst/>
          </a:prstGeom>
          <a:noFill/>
          <a:ln w="9525" algn="ctr">
            <a:noFill/>
            <a:miter lim="800000"/>
            <a:headEnd/>
            <a:tailEnd/>
          </a:ln>
          <a:effectLst>
            <a:outerShdw dist="17961" dir="2700000" algn="ctr" rotWithShape="0">
              <a:srgbClr val="000000">
                <a:alpha val="50000"/>
              </a:srgbClr>
            </a:outerShdw>
          </a:effectLst>
        </p:spPr>
        <p:txBody>
          <a:bodyPr>
            <a:spAutoFit/>
          </a:bodyPr>
          <a:lstStyle/>
          <a:p>
            <a:pPr algn="just">
              <a:lnSpc>
                <a:spcPct val="120000"/>
              </a:lnSpc>
            </a:pPr>
            <a:r>
              <a:rPr lang="en-US" dirty="0" err="1">
                <a:solidFill>
                  <a:schemeClr val="accent1"/>
                </a:solidFill>
                <a:latin typeface="Calibri" pitchFamily="34" charset="0"/>
              </a:rPr>
              <a:t>Phân</a:t>
            </a:r>
            <a:r>
              <a:rPr lang="en-US" dirty="0">
                <a:solidFill>
                  <a:schemeClr val="accent1"/>
                </a:solidFill>
                <a:latin typeface="Calibri" pitchFamily="34" charset="0"/>
              </a:rPr>
              <a:t> </a:t>
            </a:r>
            <a:r>
              <a:rPr lang="en-US" dirty="0" err="1">
                <a:solidFill>
                  <a:schemeClr val="accent1"/>
                </a:solidFill>
                <a:latin typeface="Calibri" pitchFamily="34" charset="0"/>
              </a:rPr>
              <a:t>công</a:t>
            </a:r>
            <a:r>
              <a:rPr lang="en-US" dirty="0">
                <a:solidFill>
                  <a:schemeClr val="accent1"/>
                </a:solidFill>
                <a:latin typeface="Calibri" pitchFamily="34" charset="0"/>
              </a:rPr>
              <a:t> </a:t>
            </a:r>
            <a:r>
              <a:rPr lang="en-US" dirty="0" err="1">
                <a:solidFill>
                  <a:schemeClr val="accent1"/>
                </a:solidFill>
                <a:latin typeface="Calibri" pitchFamily="34" charset="0"/>
              </a:rPr>
              <a:t>lao</a:t>
            </a:r>
            <a:r>
              <a:rPr lang="en-US" dirty="0">
                <a:solidFill>
                  <a:schemeClr val="accent1"/>
                </a:solidFill>
                <a:latin typeface="Calibri" pitchFamily="34" charset="0"/>
              </a:rPr>
              <a:t> </a:t>
            </a:r>
            <a:r>
              <a:rPr lang="en-US" dirty="0" err="1">
                <a:solidFill>
                  <a:schemeClr val="accent1"/>
                </a:solidFill>
                <a:latin typeface="Calibri" pitchFamily="34" charset="0"/>
              </a:rPr>
              <a:t>động</a:t>
            </a:r>
            <a:r>
              <a:rPr lang="en-US" dirty="0">
                <a:solidFill>
                  <a:schemeClr val="accent1"/>
                </a:solidFill>
                <a:latin typeface="Calibri" pitchFamily="34" charset="0"/>
              </a:rPr>
              <a:t> </a:t>
            </a:r>
            <a:r>
              <a:rPr lang="en-US" dirty="0" err="1">
                <a:solidFill>
                  <a:schemeClr val="accent1"/>
                </a:solidFill>
                <a:latin typeface="Calibri" pitchFamily="34" charset="0"/>
              </a:rPr>
              <a:t>xã</a:t>
            </a:r>
            <a:r>
              <a:rPr lang="en-US" dirty="0">
                <a:solidFill>
                  <a:schemeClr val="accent1"/>
                </a:solidFill>
                <a:latin typeface="Calibri" pitchFamily="34" charset="0"/>
              </a:rPr>
              <a:t> </a:t>
            </a:r>
            <a:r>
              <a:rPr lang="en-US" dirty="0" err="1">
                <a:solidFill>
                  <a:schemeClr val="accent1"/>
                </a:solidFill>
                <a:latin typeface="Calibri" pitchFamily="34" charset="0"/>
              </a:rPr>
              <a:t>hội</a:t>
            </a:r>
            <a:r>
              <a:rPr lang="en-US" dirty="0">
                <a:solidFill>
                  <a:schemeClr val="accent1"/>
                </a:solidFill>
                <a:latin typeface="Calibri" pitchFamily="34" charset="0"/>
              </a:rPr>
              <a:t> </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những</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ngành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nghề</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mà</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tư</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bản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tư</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nhân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không</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muốn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hoặc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không</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thể</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kinh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doanh</a:t>
            </a:r>
            <a:r>
              <a:rPr lang="en-US" dirty="0">
                <a:solidFill>
                  <a:schemeClr val="accent1"/>
                </a:solidFill>
                <a:latin typeface="Calibri" pitchFamily="34" charset="0"/>
                <a:sym typeface="Wingdings" pitchFamily="2" charset="2"/>
              </a:rPr>
              <a:t>  </a:t>
            </a:r>
            <a:r>
              <a:rPr lang="en-US" dirty="0" err="1">
                <a:solidFill>
                  <a:schemeClr val="accent1"/>
                </a:solidFill>
                <a:latin typeface="Calibri" pitchFamily="34" charset="0"/>
                <a:sym typeface="Wingdings" pitchFamily="2" charset="2"/>
              </a:rPr>
              <a:t>Nhà</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nước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tư</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sản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phải</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đứng</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ra</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kinh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doanh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để</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tạo</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điều</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kiện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và</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môi</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trường</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cho</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các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tổ</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chức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độc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quyền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tư</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nhân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kinh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doanh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các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ngành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khác</a:t>
            </a:r>
            <a:endParaRPr lang="vi-VN" dirty="0">
              <a:solidFill>
                <a:schemeClr val="accent1"/>
              </a:solidFill>
              <a:latin typeface="Calibri" pitchFamily="34" charset="0"/>
            </a:endParaRPr>
          </a:p>
        </p:txBody>
      </p:sp>
      <p:pic>
        <p:nvPicPr>
          <p:cNvPr id="10" name="Picture 61"/>
          <p:cNvPicPr>
            <a:picLocks noChangeAspect="1" noChangeArrowheads="1"/>
          </p:cNvPicPr>
          <p:nvPr/>
        </p:nvPicPr>
        <p:blipFill>
          <a:blip r:embed="rId2"/>
          <a:stretch>
            <a:fillRect/>
          </a:stretch>
        </p:blipFill>
        <p:spPr bwMode="auto">
          <a:xfrm>
            <a:off x="13388128" y="5835152"/>
            <a:ext cx="4080976" cy="5137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grpSp>
        <p:nvGrpSpPr>
          <p:cNvPr id="2" name="Group 3"/>
          <p:cNvGrpSpPr>
            <a:grpSpLocks/>
          </p:cNvGrpSpPr>
          <p:nvPr/>
        </p:nvGrpSpPr>
        <p:grpSpPr bwMode="auto">
          <a:xfrm>
            <a:off x="5943600" y="3552584"/>
            <a:ext cx="6845894" cy="945580"/>
            <a:chOff x="816" y="2304"/>
            <a:chExt cx="1440" cy="448"/>
          </a:xfrm>
          <a:solidFill>
            <a:schemeClr val="accent1">
              <a:lumMod val="20000"/>
              <a:lumOff val="80000"/>
            </a:schemeClr>
          </a:solidFill>
        </p:grpSpPr>
        <p:sp>
          <p:nvSpPr>
            <p:cNvPr id="15"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a:solidFill>
                  <a:schemeClr val="accent1"/>
                </a:solidFill>
              </a:endParaRPr>
            </a:p>
          </p:txBody>
        </p:sp>
        <p:sp>
          <p:nvSpPr>
            <p:cNvPr id="16"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b="1" dirty="0" err="1">
                  <a:solidFill>
                    <a:schemeClr val="accent1"/>
                  </a:solidFill>
                  <a:effectLst>
                    <a:outerShdw blurRad="38100" dist="38100" dir="2700000" algn="tl">
                      <a:srgbClr val="FFFFFF"/>
                    </a:outerShdw>
                  </a:effectLst>
                </a:rPr>
                <a:t>Phân</a:t>
              </a:r>
              <a:r>
                <a:rPr lang="en-US" b="1" dirty="0">
                  <a:solidFill>
                    <a:schemeClr val="accent1"/>
                  </a:solidFill>
                  <a:effectLst>
                    <a:outerShdw blurRad="38100" dist="38100" dir="2700000" algn="tl">
                      <a:srgbClr val="FFFFFF"/>
                    </a:outerShdw>
                  </a:effectLst>
                </a:rPr>
                <a:t> </a:t>
              </a:r>
              <a:r>
                <a:rPr lang="en-US" b="1" dirty="0" err="1">
                  <a:solidFill>
                    <a:schemeClr val="accent1"/>
                  </a:solidFill>
                  <a:effectLst>
                    <a:outerShdw blurRad="38100" dist="38100" dir="2700000" algn="tl">
                      <a:srgbClr val="FFFFFF"/>
                    </a:outerShdw>
                  </a:effectLst>
                </a:rPr>
                <a:t>công</a:t>
              </a:r>
              <a:r>
                <a:rPr lang="en-US" b="1" dirty="0">
                  <a:solidFill>
                    <a:schemeClr val="accent1"/>
                  </a:solidFill>
                  <a:effectLst>
                    <a:outerShdw blurRad="38100" dist="38100" dir="2700000" algn="tl">
                      <a:srgbClr val="FFFFFF"/>
                    </a:outerShdw>
                  </a:effectLst>
                </a:rPr>
                <a:t> </a:t>
              </a:r>
              <a:r>
                <a:rPr lang="en-US" b="1" dirty="0" err="1">
                  <a:solidFill>
                    <a:schemeClr val="accent1"/>
                  </a:solidFill>
                  <a:effectLst>
                    <a:outerShdw blurRad="38100" dist="38100" dir="2700000" algn="tl">
                      <a:srgbClr val="FFFFFF"/>
                    </a:outerShdw>
                  </a:effectLst>
                </a:rPr>
                <a:t>lao</a:t>
              </a:r>
              <a:r>
                <a:rPr lang="en-US" b="1" dirty="0">
                  <a:solidFill>
                    <a:schemeClr val="accent1"/>
                  </a:solidFill>
                  <a:effectLst>
                    <a:outerShdw blurRad="38100" dist="38100" dir="2700000" algn="tl">
                      <a:srgbClr val="FFFFFF"/>
                    </a:outerShdw>
                  </a:effectLst>
                </a:rPr>
                <a:t> </a:t>
              </a:r>
              <a:r>
                <a:rPr lang="en-US" b="1" dirty="0" err="1">
                  <a:solidFill>
                    <a:schemeClr val="accent1"/>
                  </a:solidFill>
                  <a:effectLst>
                    <a:outerShdw blurRad="38100" dist="38100" dir="2700000" algn="tl">
                      <a:srgbClr val="FFFFFF"/>
                    </a:outerShdw>
                  </a:effectLst>
                </a:rPr>
                <a:t>động</a:t>
              </a:r>
              <a:r>
                <a:rPr lang="en-US" b="1" dirty="0">
                  <a:solidFill>
                    <a:schemeClr val="accent1"/>
                  </a:solidFill>
                  <a:effectLst>
                    <a:outerShdw blurRad="38100" dist="38100" dir="2700000" algn="tl">
                      <a:srgbClr val="FFFFFF"/>
                    </a:outerShdw>
                  </a:effectLst>
                </a:rPr>
                <a:t> </a:t>
              </a:r>
              <a:r>
                <a:rPr lang="en-US" b="1" dirty="0" err="1">
                  <a:solidFill>
                    <a:schemeClr val="accent1"/>
                  </a:solidFill>
                  <a:effectLst>
                    <a:outerShdw blurRad="38100" dist="38100" dir="2700000" algn="tl">
                      <a:srgbClr val="FFFFFF"/>
                    </a:outerShdw>
                  </a:effectLst>
                </a:rPr>
                <a:t>xã</a:t>
              </a:r>
              <a:r>
                <a:rPr lang="en-US" b="1" dirty="0">
                  <a:solidFill>
                    <a:schemeClr val="accent1"/>
                  </a:solidFill>
                  <a:effectLst>
                    <a:outerShdw blurRad="38100" dist="38100" dir="2700000" algn="tl">
                      <a:srgbClr val="FFFFFF"/>
                    </a:outerShdw>
                  </a:effectLst>
                </a:rPr>
                <a:t> </a:t>
              </a:r>
              <a:r>
                <a:rPr lang="en-US" b="1" dirty="0" err="1">
                  <a:solidFill>
                    <a:schemeClr val="accent1"/>
                  </a:solidFill>
                  <a:effectLst>
                    <a:outerShdw blurRad="38100" dist="38100" dir="2700000" algn="tl">
                      <a:srgbClr val="FFFFFF"/>
                    </a:outerShdw>
                  </a:effectLst>
                </a:rPr>
                <a:t>hội</a:t>
              </a:r>
              <a:endParaRPr lang="en-US" b="1" dirty="0">
                <a:solidFill>
                  <a:schemeClr val="accent1"/>
                </a:solidFill>
                <a:effectLst>
                  <a:outerShdw blurRad="38100" dist="38100" dir="2700000" algn="tl">
                    <a:srgbClr val="FFFFFF"/>
                  </a:outerShdw>
                </a:effectLst>
              </a:endParaRPr>
            </a:p>
          </p:txBody>
        </p:sp>
      </p:grpSp>
      <p:sp>
        <p:nvSpPr>
          <p:cNvPr id="18" name="Title 2"/>
          <p:cNvSpPr>
            <a:spLocks noGrp="1"/>
          </p:cNvSpPr>
          <p:nvPr>
            <p:ph type="title"/>
          </p:nvPr>
        </p:nvSpPr>
        <p:spPr>
          <a:xfrm>
            <a:off x="762000" y="1156575"/>
            <a:ext cx="16762520" cy="942934"/>
          </a:xfrm>
        </p:spPr>
        <p:txBody>
          <a:bodyPr>
            <a:normAutofit fontScale="90000"/>
          </a:bodyPr>
          <a:lstStyle/>
          <a:p>
            <a:r>
              <a:rPr lang="en-US" sz="5600" b="1">
                <a:latin typeface="Arial" panose="020B0604020202020204" pitchFamily="34" charset="0"/>
                <a:ea typeface="Verdana" pitchFamily="34" charset="0"/>
                <a:cs typeface="Arial" panose="020B0604020202020204" pitchFamily="34" charset="0"/>
              </a:rPr>
              <a:t>NGUYÊN NHÂN HÌNH THÀNH</a:t>
            </a:r>
            <a:endParaRPr lang="en-US" sz="5600" b="1"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59846615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2" presetClass="entr" presetSubtype="8"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9"/>
          <p:cNvSpPr>
            <a:spLocks noChangeArrowheads="1"/>
          </p:cNvSpPr>
          <p:nvPr/>
        </p:nvSpPr>
        <p:spPr bwMode="ltGray">
          <a:xfrm>
            <a:off x="1359494" y="4813156"/>
            <a:ext cx="11430000" cy="7493000"/>
          </a:xfrm>
          <a:prstGeom prst="round2DiagRect">
            <a:avLst/>
          </a:prstGeom>
          <a:noFill/>
          <a:ln w="9525">
            <a:noFill/>
            <a:miter lim="800000"/>
            <a:headEnd/>
            <a:tailEnd/>
          </a:ln>
          <a:effectLst>
            <a:outerShdw dist="53882" dir="2700000" algn="ctr" rotWithShape="0">
              <a:srgbClr val="000000">
                <a:alpha val="50000"/>
              </a:srgbClr>
            </a:outerShdw>
          </a:effectLst>
        </p:spPr>
        <p:txBody>
          <a:bodyPr wrap="none" anchor="ctr"/>
          <a:lstStyle/>
          <a:p>
            <a:pPr algn="ctr">
              <a:defRPr/>
            </a:pPr>
            <a:endParaRPr lang="en-US" sz="9600" b="1" kern="0">
              <a:solidFill>
                <a:schemeClr val="accent1"/>
              </a:solidFill>
            </a:endParaRPr>
          </a:p>
        </p:txBody>
      </p:sp>
      <p:sp>
        <p:nvSpPr>
          <p:cNvPr id="9" name="Rectangle 53"/>
          <p:cNvSpPr>
            <a:spLocks noChangeArrowheads="1"/>
          </p:cNvSpPr>
          <p:nvPr/>
        </p:nvSpPr>
        <p:spPr bwMode="black">
          <a:xfrm>
            <a:off x="1403944" y="6035219"/>
            <a:ext cx="8044856" cy="4708981"/>
          </a:xfrm>
          <a:prstGeom prst="rect">
            <a:avLst/>
          </a:prstGeom>
          <a:noFill/>
          <a:ln w="9525" algn="ctr">
            <a:noFill/>
            <a:miter lim="800000"/>
            <a:headEnd/>
            <a:tailEnd/>
          </a:ln>
          <a:effectLst>
            <a:outerShdw dist="17961" dir="2700000" algn="ctr" rotWithShape="0">
              <a:srgbClr val="000000">
                <a:alpha val="50000"/>
              </a:srgbClr>
            </a:outerShdw>
          </a:effectLst>
        </p:spPr>
        <p:txBody>
          <a:bodyPr wrap="square">
            <a:spAutoFit/>
          </a:bodyPr>
          <a:lstStyle/>
          <a:p>
            <a:pPr algn="just"/>
            <a:r>
              <a:rPr lang="en-US" sz="5000" b="1">
                <a:solidFill>
                  <a:schemeClr val="accent1"/>
                </a:solidFill>
                <a:latin typeface="Calibri" pitchFamily="34" charset="0"/>
              </a:rPr>
              <a:t>Sự thống trị của độc quyền </a:t>
            </a:r>
            <a:r>
              <a:rPr lang="en-US" sz="5000" b="1">
                <a:solidFill>
                  <a:schemeClr val="accent1"/>
                </a:solidFill>
                <a:latin typeface="Calibri" pitchFamily="34" charset="0"/>
                <a:sym typeface="Wingdings" pitchFamily="2" charset="2"/>
              </a:rPr>
              <a:t> mâu thuẫn giai cấp ngày càng sâu sắc  Nhà nước phải đứng ra để xoa dịu với những chính sách phúc lợi, xã hội</a:t>
            </a:r>
            <a:endParaRPr lang="vi-VN" sz="5000" b="1">
              <a:solidFill>
                <a:schemeClr val="accent1"/>
              </a:solidFill>
              <a:latin typeface="Calibri" pitchFamily="34" charset="0"/>
            </a:endParaRPr>
          </a:p>
        </p:txBody>
      </p:sp>
      <p:pic>
        <p:nvPicPr>
          <p:cNvPr id="10" name="Picture 61"/>
          <p:cNvPicPr>
            <a:picLocks noChangeAspect="1" noChangeArrowheads="1"/>
          </p:cNvPicPr>
          <p:nvPr/>
        </p:nvPicPr>
        <p:blipFill>
          <a:blip r:embed="rId2"/>
          <a:stretch>
            <a:fillRect/>
          </a:stretch>
        </p:blipFill>
        <p:spPr bwMode="auto">
          <a:xfrm>
            <a:off x="9982201" y="5051280"/>
            <a:ext cx="6934200" cy="6832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grpSp>
        <p:nvGrpSpPr>
          <p:cNvPr id="2" name="Group 3"/>
          <p:cNvGrpSpPr>
            <a:grpSpLocks/>
          </p:cNvGrpSpPr>
          <p:nvPr/>
        </p:nvGrpSpPr>
        <p:grpSpPr bwMode="auto">
          <a:xfrm>
            <a:off x="5943600" y="3409993"/>
            <a:ext cx="6845894" cy="945580"/>
            <a:chOff x="816" y="2304"/>
            <a:chExt cx="1440" cy="448"/>
          </a:xfrm>
          <a:solidFill>
            <a:schemeClr val="accent1">
              <a:lumMod val="20000"/>
              <a:lumOff val="80000"/>
            </a:schemeClr>
          </a:solidFill>
        </p:grpSpPr>
        <p:sp>
          <p:nvSpPr>
            <p:cNvPr id="15"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a:solidFill>
                  <a:schemeClr val="accent1"/>
                </a:solidFill>
              </a:endParaRPr>
            </a:p>
          </p:txBody>
        </p:sp>
        <p:sp>
          <p:nvSpPr>
            <p:cNvPr id="16" name="Rectangle 5"/>
            <p:cNvSpPr>
              <a:spLocks noChangeArrowheads="1"/>
            </p:cNvSpPr>
            <p:nvPr/>
          </p:nvSpPr>
          <p:spPr bwMode="gray">
            <a:xfrm>
              <a:off x="816" y="2304"/>
              <a:ext cx="1440"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b="1">
                  <a:solidFill>
                    <a:schemeClr val="accent1"/>
                  </a:solidFill>
                  <a:effectLst>
                    <a:outerShdw blurRad="38100" dist="38100" dir="2700000" algn="tl">
                      <a:srgbClr val="FFFFFF"/>
                    </a:outerShdw>
                  </a:effectLst>
                </a:rPr>
                <a:t>Đối kháng giai cấp gay gắt</a:t>
              </a:r>
            </a:p>
          </p:txBody>
        </p:sp>
      </p:grpSp>
      <p:sp>
        <p:nvSpPr>
          <p:cNvPr id="18" name="Title 2"/>
          <p:cNvSpPr>
            <a:spLocks noGrp="1"/>
          </p:cNvSpPr>
          <p:nvPr>
            <p:ph type="title"/>
          </p:nvPr>
        </p:nvSpPr>
        <p:spPr>
          <a:xfrm>
            <a:off x="762000" y="1156575"/>
            <a:ext cx="16762520" cy="942934"/>
          </a:xfrm>
        </p:spPr>
        <p:txBody>
          <a:bodyPr>
            <a:normAutofit fontScale="90000"/>
          </a:bodyPr>
          <a:lstStyle/>
          <a:p>
            <a:r>
              <a:rPr lang="en-US" sz="5600" b="1">
                <a:latin typeface="Arial" panose="020B0604020202020204" pitchFamily="34" charset="0"/>
                <a:ea typeface="Verdana" pitchFamily="34" charset="0"/>
                <a:cs typeface="Arial" panose="020B0604020202020204" pitchFamily="34" charset="0"/>
              </a:rPr>
              <a:t>NGUYÊN NHÂN HÌNH THÀNH</a:t>
            </a:r>
            <a:endParaRPr lang="en-US" sz="5600" b="1"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0749354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2" presetClass="entr" presetSubtype="8"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9"/>
          <p:cNvSpPr>
            <a:spLocks noChangeArrowheads="1"/>
          </p:cNvSpPr>
          <p:nvPr/>
        </p:nvSpPr>
        <p:spPr bwMode="ltGray">
          <a:xfrm>
            <a:off x="1359494" y="5114373"/>
            <a:ext cx="11430000" cy="6762070"/>
          </a:xfrm>
          <a:prstGeom prst="round2DiagRect">
            <a:avLst/>
          </a:prstGeom>
          <a:noFill/>
          <a:ln w="9525">
            <a:noFill/>
            <a:miter lim="800000"/>
            <a:headEnd/>
            <a:tailEnd/>
          </a:ln>
          <a:effectLst>
            <a:outerShdw dist="53882" dir="2700000" algn="ctr" rotWithShape="0">
              <a:srgbClr val="000000">
                <a:alpha val="50000"/>
              </a:srgbClr>
            </a:outerShdw>
          </a:effectLst>
        </p:spPr>
        <p:txBody>
          <a:bodyPr wrap="none" anchor="ctr"/>
          <a:lstStyle/>
          <a:p>
            <a:pPr algn="ctr">
              <a:defRPr/>
            </a:pPr>
            <a:endParaRPr lang="en-US" sz="9600" b="1" kern="0">
              <a:solidFill>
                <a:schemeClr val="accent1"/>
              </a:solidFill>
            </a:endParaRPr>
          </a:p>
        </p:txBody>
      </p:sp>
      <p:sp>
        <p:nvSpPr>
          <p:cNvPr id="9" name="Rectangle 53"/>
          <p:cNvSpPr>
            <a:spLocks noChangeArrowheads="1"/>
          </p:cNvSpPr>
          <p:nvPr/>
        </p:nvSpPr>
        <p:spPr bwMode="black">
          <a:xfrm>
            <a:off x="1403944" y="6187619"/>
            <a:ext cx="9111656" cy="4499693"/>
          </a:xfrm>
          <a:prstGeom prst="rect">
            <a:avLst/>
          </a:prstGeom>
          <a:noFill/>
          <a:ln w="9525" algn="ctr">
            <a:noFill/>
            <a:miter lim="800000"/>
            <a:headEnd/>
            <a:tailEnd/>
          </a:ln>
          <a:effectLst>
            <a:outerShdw dist="17961" dir="2700000" algn="ctr" rotWithShape="0">
              <a:srgbClr val="000000">
                <a:alpha val="50000"/>
              </a:srgbClr>
            </a:outerShdw>
          </a:effectLst>
        </p:spPr>
        <p:txBody>
          <a:bodyPr wrap="square">
            <a:spAutoFit/>
          </a:bodyPr>
          <a:lstStyle/>
          <a:p>
            <a:pPr algn="just">
              <a:lnSpc>
                <a:spcPct val="120000"/>
              </a:lnSpc>
            </a:pPr>
            <a:r>
              <a:rPr lang="en-US" dirty="0" err="1">
                <a:solidFill>
                  <a:schemeClr val="accent1"/>
                </a:solidFill>
                <a:latin typeface="Calibri" pitchFamily="34" charset="0"/>
              </a:rPr>
              <a:t>Quốc</a:t>
            </a:r>
            <a:r>
              <a:rPr lang="en-US" dirty="0">
                <a:solidFill>
                  <a:schemeClr val="accent1"/>
                </a:solidFill>
                <a:latin typeface="Calibri" pitchFamily="34" charset="0"/>
              </a:rPr>
              <a:t> </a:t>
            </a:r>
            <a:r>
              <a:rPr lang="en-US" dirty="0" err="1">
                <a:solidFill>
                  <a:schemeClr val="accent1"/>
                </a:solidFill>
                <a:latin typeface="Calibri" pitchFamily="34" charset="0"/>
              </a:rPr>
              <a:t>tế</a:t>
            </a:r>
            <a:r>
              <a:rPr lang="en-US" dirty="0">
                <a:solidFill>
                  <a:schemeClr val="accent1"/>
                </a:solidFill>
                <a:latin typeface="Calibri" pitchFamily="34" charset="0"/>
              </a:rPr>
              <a:t> </a:t>
            </a:r>
            <a:r>
              <a:rPr lang="en-US" dirty="0" err="1">
                <a:solidFill>
                  <a:schemeClr val="accent1"/>
                </a:solidFill>
                <a:latin typeface="Calibri" pitchFamily="34" charset="0"/>
              </a:rPr>
              <a:t>hóa</a:t>
            </a:r>
            <a:r>
              <a:rPr lang="en-US" dirty="0">
                <a:solidFill>
                  <a:schemeClr val="accent1"/>
                </a:solidFill>
                <a:latin typeface="Calibri" pitchFamily="34" charset="0"/>
              </a:rPr>
              <a:t> </a:t>
            </a:r>
            <a:r>
              <a:rPr lang="en-US" dirty="0" err="1">
                <a:solidFill>
                  <a:schemeClr val="accent1"/>
                </a:solidFill>
                <a:latin typeface="Calibri" pitchFamily="34" charset="0"/>
              </a:rPr>
              <a:t>kinh</a:t>
            </a:r>
            <a:r>
              <a:rPr lang="en-US" dirty="0">
                <a:solidFill>
                  <a:schemeClr val="accent1"/>
                </a:solidFill>
                <a:latin typeface="Calibri" pitchFamily="34" charset="0"/>
              </a:rPr>
              <a:t> </a:t>
            </a:r>
            <a:r>
              <a:rPr lang="en-US" dirty="0" err="1">
                <a:solidFill>
                  <a:schemeClr val="accent1"/>
                </a:solidFill>
                <a:latin typeface="Calibri" pitchFamily="34" charset="0"/>
              </a:rPr>
              <a:t>tế</a:t>
            </a:r>
            <a:r>
              <a:rPr lang="en-US" dirty="0">
                <a:solidFill>
                  <a:schemeClr val="accent1"/>
                </a:solidFill>
                <a:latin typeface="Calibri" pitchFamily="34" charset="0"/>
              </a:rPr>
              <a:t> </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sự</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bành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trướng</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của</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các</a:t>
            </a:r>
            <a:r>
              <a:rPr lang="en-US" dirty="0">
                <a:solidFill>
                  <a:schemeClr val="accent1"/>
                </a:solidFill>
                <a:latin typeface="Calibri" pitchFamily="34" charset="0"/>
                <a:sym typeface="Wingdings" pitchFamily="2" charset="2"/>
              </a:rPr>
              <a:t> TCĐQ &gt;&lt; </a:t>
            </a:r>
            <a:r>
              <a:rPr lang="en-US" dirty="0" err="1">
                <a:solidFill>
                  <a:schemeClr val="accent1"/>
                </a:solidFill>
                <a:latin typeface="Calibri" pitchFamily="34" charset="0"/>
                <a:sym typeface="Wingdings" pitchFamily="2" charset="2"/>
              </a:rPr>
              <a:t>hàng</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rào</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dân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tộc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và</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lợi</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ích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của</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các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đối</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thủ</a:t>
            </a:r>
            <a:r>
              <a:rPr lang="en-US" dirty="0">
                <a:solidFill>
                  <a:schemeClr val="accent1"/>
                </a:solidFill>
                <a:latin typeface="Calibri" pitchFamily="34" charset="0"/>
                <a:sym typeface="Wingdings" pitchFamily="2" charset="2"/>
              </a:rPr>
              <a:t>  </a:t>
            </a:r>
            <a:r>
              <a:rPr lang="en-US" dirty="0" err="1">
                <a:solidFill>
                  <a:schemeClr val="accent1"/>
                </a:solidFill>
                <a:latin typeface="Calibri" pitchFamily="34" charset="0"/>
                <a:sym typeface="Wingdings" pitchFamily="2" charset="2"/>
              </a:rPr>
              <a:t>Nhà</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nước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tham</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gia</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để</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điều</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tiết</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các</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quan</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hệ</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chính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trị</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và</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kinh</a:t>
            </a:r>
            <a:r>
              <a:rPr lang="en-US" dirty="0">
                <a:solidFill>
                  <a:schemeClr val="accent1"/>
                </a:solidFill>
                <a:latin typeface="Calibri" pitchFamily="34" charset="0"/>
                <a:sym typeface="Wingdings" pitchFamily="2" charset="2"/>
              </a:rPr>
              <a:t> </a:t>
            </a:r>
            <a:r>
              <a:rPr lang="en-US" dirty="0" err="1">
                <a:solidFill>
                  <a:schemeClr val="accent1"/>
                </a:solidFill>
                <a:latin typeface="Calibri" pitchFamily="34" charset="0"/>
                <a:sym typeface="Wingdings" pitchFamily="2" charset="2"/>
              </a:rPr>
              <a:t>tế</a:t>
            </a:r>
            <a:endParaRPr lang="vi-VN" dirty="0">
              <a:solidFill>
                <a:schemeClr val="accent1"/>
              </a:solidFill>
              <a:latin typeface="Calibri" pitchFamily="34" charset="0"/>
            </a:endParaRPr>
          </a:p>
        </p:txBody>
      </p:sp>
      <p:pic>
        <p:nvPicPr>
          <p:cNvPr id="10" name="Picture 61"/>
          <p:cNvPicPr>
            <a:picLocks noChangeAspect="1" noChangeArrowheads="1"/>
          </p:cNvPicPr>
          <p:nvPr/>
        </p:nvPicPr>
        <p:blipFill>
          <a:blip r:embed="rId2"/>
          <a:stretch>
            <a:fillRect/>
          </a:stretch>
        </p:blipFill>
        <p:spPr bwMode="auto">
          <a:xfrm>
            <a:off x="11353800" y="5782144"/>
            <a:ext cx="5343406" cy="5495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grpSp>
        <p:nvGrpSpPr>
          <p:cNvPr id="2" name="Group 3"/>
          <p:cNvGrpSpPr>
            <a:grpSpLocks/>
          </p:cNvGrpSpPr>
          <p:nvPr/>
        </p:nvGrpSpPr>
        <p:grpSpPr bwMode="auto">
          <a:xfrm>
            <a:off x="5486400" y="3526080"/>
            <a:ext cx="8001000" cy="945580"/>
            <a:chOff x="816" y="2304"/>
            <a:chExt cx="1578" cy="448"/>
          </a:xfrm>
          <a:solidFill>
            <a:schemeClr val="accent1">
              <a:lumMod val="20000"/>
              <a:lumOff val="80000"/>
            </a:schemeClr>
          </a:solidFill>
        </p:grpSpPr>
        <p:sp>
          <p:nvSpPr>
            <p:cNvPr id="15" name="Freeform 4"/>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pFill/>
            <a:ln w="0">
              <a:noFill/>
              <a:prstDash val="solid"/>
              <a:round/>
              <a:headEnd/>
              <a:tailEnd/>
            </a:ln>
          </p:spPr>
          <p:txBody>
            <a:bodyPr/>
            <a:lstStyle/>
            <a:p>
              <a:endParaRPr lang="en-US">
                <a:solidFill>
                  <a:schemeClr val="accent1"/>
                </a:solidFill>
              </a:endParaRPr>
            </a:p>
          </p:txBody>
        </p:sp>
        <p:sp>
          <p:nvSpPr>
            <p:cNvPr id="16" name="Rectangle 5"/>
            <p:cNvSpPr>
              <a:spLocks noChangeArrowheads="1"/>
            </p:cNvSpPr>
            <p:nvPr/>
          </p:nvSpPr>
          <p:spPr bwMode="gray">
            <a:xfrm>
              <a:off x="816" y="2304"/>
              <a:ext cx="1578" cy="393"/>
            </a:xfrm>
            <a:prstGeom prst="rect">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a:defRPr/>
              </a:pPr>
              <a:r>
                <a:rPr lang="en-US" b="1">
                  <a:solidFill>
                    <a:schemeClr val="accent1"/>
                  </a:solidFill>
                  <a:effectLst>
                    <a:outerShdw blurRad="38100" dist="38100" dir="2700000" algn="tl">
                      <a:srgbClr val="FFFFFF"/>
                    </a:outerShdw>
                  </a:effectLst>
                </a:rPr>
                <a:t>Toàn cầu hóa&amp;lợi ích quốc gia</a:t>
              </a:r>
            </a:p>
          </p:txBody>
        </p:sp>
      </p:grpSp>
      <p:sp>
        <p:nvSpPr>
          <p:cNvPr id="18" name="Title 2"/>
          <p:cNvSpPr>
            <a:spLocks noGrp="1"/>
          </p:cNvSpPr>
          <p:nvPr>
            <p:ph type="title"/>
          </p:nvPr>
        </p:nvSpPr>
        <p:spPr>
          <a:xfrm>
            <a:off x="762000" y="1156575"/>
            <a:ext cx="16762520" cy="942934"/>
          </a:xfrm>
        </p:spPr>
        <p:txBody>
          <a:bodyPr>
            <a:normAutofit fontScale="90000"/>
          </a:bodyPr>
          <a:lstStyle/>
          <a:p>
            <a:r>
              <a:rPr lang="en-US" sz="5600" b="1">
                <a:latin typeface="Arial" panose="020B0604020202020204" pitchFamily="34" charset="0"/>
                <a:ea typeface="Verdana" pitchFamily="34" charset="0"/>
                <a:cs typeface="Arial" panose="020B0604020202020204" pitchFamily="34" charset="0"/>
              </a:rPr>
              <a:t>NGUYÊN NHÂN HÌNH THÀNH</a:t>
            </a:r>
            <a:endParaRPr lang="en-US" sz="5600" b="1"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6306174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2" presetClass="entr" presetSubtype="8"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372480526"/>
              </p:ext>
            </p:extLst>
          </p:nvPr>
        </p:nvGraphicFramePr>
        <p:xfrm>
          <a:off x="7315200" y="3530600"/>
          <a:ext cx="94488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Diagram 17"/>
          <p:cNvGraphicFramePr/>
          <p:nvPr>
            <p:extLst>
              <p:ext uri="{D42A27DB-BD31-4B8C-83A1-F6EECF244321}">
                <p14:modId xmlns:p14="http://schemas.microsoft.com/office/powerpoint/2010/main" val="2365607905"/>
              </p:ext>
            </p:extLst>
          </p:nvPr>
        </p:nvGraphicFramePr>
        <p:xfrm>
          <a:off x="1524000" y="4495800"/>
          <a:ext cx="4724400" cy="558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Right Arrow 18"/>
          <p:cNvSpPr/>
          <p:nvPr/>
        </p:nvSpPr>
        <p:spPr>
          <a:xfrm>
            <a:off x="6477000" y="6248400"/>
            <a:ext cx="2362200" cy="2057400"/>
          </a:xfrm>
          <a:prstGeom prst="rightArrow">
            <a:avLst/>
          </a:prstGeom>
          <a:solidFill>
            <a:srgbClr val="52B3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p:cNvSpPr txBox="1">
            <a:spLocks/>
          </p:cNvSpPr>
          <p:nvPr/>
        </p:nvSpPr>
        <p:spPr>
          <a:xfrm>
            <a:off x="501650" y="990600"/>
            <a:ext cx="17284700" cy="2286000"/>
          </a:xfrm>
          <a:prstGeom prst="rect">
            <a:avLst/>
          </a:prstGeom>
        </p:spPr>
        <p:txBody>
          <a:bodyPr/>
          <a:lstStyle>
            <a:lvl1pPr algn="ctr" defTabSz="914316" rtl="0" eaLnBrk="1" latinLnBrk="0" hangingPunct="1">
              <a:spcBef>
                <a:spcPct val="0"/>
              </a:spcBef>
              <a:buNone/>
              <a:defRPr sz="5624" kern="1200">
                <a:solidFill>
                  <a:schemeClr val="bg2"/>
                </a:solidFill>
                <a:latin typeface="Source Sans Pro ExtraLight"/>
                <a:ea typeface="+mj-ea"/>
                <a:cs typeface="Source Sans Pro ExtraLight"/>
              </a:defRPr>
            </a:lvl1pPr>
          </a:lstStyle>
          <a:p>
            <a:pPr>
              <a:lnSpc>
                <a:spcPct val="120000"/>
              </a:lnSpc>
            </a:pPr>
            <a:r>
              <a:rPr lang="en-US" sz="4800" b="1" dirty="0">
                <a:solidFill>
                  <a:schemeClr val="accent1"/>
                </a:solidFill>
                <a:latin typeface="Verdana" pitchFamily="34" charset="0"/>
                <a:ea typeface="Verdana" pitchFamily="34" charset="0"/>
                <a:cs typeface="Verdana" pitchFamily="34" charset="0"/>
              </a:rPr>
              <a:t>4.1. QUAN HỆ GIỮA CẠNH TRANH VÀ ĐỘC QUYỀN</a:t>
            </a:r>
          </a:p>
          <a:p>
            <a:pPr>
              <a:lnSpc>
                <a:spcPct val="120000"/>
              </a:lnSpc>
            </a:pPr>
            <a:r>
              <a:rPr lang="en-US" sz="4800" b="1" dirty="0">
                <a:solidFill>
                  <a:schemeClr val="accent1"/>
                </a:solidFill>
                <a:latin typeface="Verdana" pitchFamily="34" charset="0"/>
                <a:ea typeface="Verdana" pitchFamily="34" charset="0"/>
                <a:cs typeface="Verdana" pitchFamily="34" charset="0"/>
              </a:rPr>
              <a:t>TRONG NỀN KINH TẾ THỊ TRƯỜNG</a:t>
            </a:r>
          </a:p>
        </p:txBody>
      </p:sp>
    </p:spTree>
    <p:extLst>
      <p:ext uri="{BB962C8B-B14F-4D97-AF65-F5344CB8AC3E}">
        <p14:creationId xmlns:p14="http://schemas.microsoft.com/office/powerpoint/2010/main" val="3693164364"/>
      </p:ext>
    </p:extLst>
  </p:cSld>
  <p:clrMapOvr>
    <a:masterClrMapping/>
  </p:clrMapOvr>
  <p:transition spd="slow">
    <p:check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p:cNvSpPr>
            <a:spLocks noGrp="1"/>
          </p:cNvSpPr>
          <p:nvPr>
            <p:ph type="title"/>
          </p:nvPr>
        </p:nvSpPr>
        <p:spPr>
          <a:xfrm>
            <a:off x="762000" y="1495466"/>
            <a:ext cx="16762520" cy="942934"/>
          </a:xfrm>
        </p:spPr>
        <p:txBody>
          <a:bodyPr>
            <a:noAutofit/>
          </a:bodyPr>
          <a:lstStyle/>
          <a:p>
            <a:pPr>
              <a:defRPr/>
            </a:pPr>
            <a:r>
              <a:rPr lang="en-US" sz="5000" b="1" kern="0" dirty="0">
                <a:latin typeface="Arial" panose="020B0604020202020204" pitchFamily="34" charset="0"/>
                <a:cs typeface="Arial" panose="020B0604020202020204" pitchFamily="34" charset="0"/>
              </a:rPr>
              <a:t>BẢN CHẤT CỦA ĐỘC QUYỀN NHÀ NƯỚC</a:t>
            </a:r>
          </a:p>
        </p:txBody>
      </p:sp>
      <p:sp>
        <p:nvSpPr>
          <p:cNvPr id="5" name="Text Box 24"/>
          <p:cNvSpPr txBox="1">
            <a:spLocks noChangeArrowheads="1"/>
          </p:cNvSpPr>
          <p:nvPr/>
        </p:nvSpPr>
        <p:spPr bwMode="black">
          <a:xfrm>
            <a:off x="1600200" y="2743200"/>
            <a:ext cx="15011400" cy="798680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914400" indent="-914400" algn="just" eaLnBrk="1" hangingPunct="1">
              <a:spcBef>
                <a:spcPct val="50000"/>
              </a:spcBef>
              <a:buFont typeface="Arial"/>
              <a:buChar char="•"/>
              <a:defRPr/>
            </a:pPr>
            <a:r>
              <a:rPr lang="vi-VN" sz="5400" b="1" kern="0" dirty="0">
                <a:solidFill>
                  <a:schemeClr val="accent1"/>
                </a:solidFill>
              </a:rPr>
              <a:t>Là sự kết hợp sức mạnh của các TCĐQ tư nhân với nhà nước tư sản</a:t>
            </a:r>
          </a:p>
          <a:p>
            <a:pPr marL="914400" indent="-914400" algn="just" eaLnBrk="1" hangingPunct="1">
              <a:spcBef>
                <a:spcPct val="50000"/>
              </a:spcBef>
              <a:buFont typeface="Arial"/>
              <a:buChar char="•"/>
              <a:defRPr/>
            </a:pPr>
            <a:r>
              <a:rPr lang="vi-VN" sz="5400" b="1" kern="0" dirty="0">
                <a:solidFill>
                  <a:schemeClr val="accent1"/>
                </a:solidFill>
              </a:rPr>
              <a:t>Là sự can thiệp, điều chỉnh, kiểm soát của nhà nước đ/v quá trình TSX xã hội TBCN</a:t>
            </a:r>
          </a:p>
          <a:p>
            <a:pPr marL="914400" indent="-914400" algn="just" eaLnBrk="1" hangingPunct="1">
              <a:spcBef>
                <a:spcPct val="50000"/>
              </a:spcBef>
              <a:buFont typeface="Arial"/>
              <a:buChar char="•"/>
              <a:defRPr/>
            </a:pPr>
            <a:r>
              <a:rPr lang="vi-VN" sz="5400" b="1" kern="0" dirty="0">
                <a:solidFill>
                  <a:schemeClr val="accent1"/>
                </a:solidFill>
              </a:rPr>
              <a:t>Là sự vận động của quan hệ sx trong khuôn khổ của CNTB</a:t>
            </a:r>
          </a:p>
          <a:p>
            <a:pPr marL="914400" indent="-914400" algn="just" eaLnBrk="1" hangingPunct="1">
              <a:spcBef>
                <a:spcPct val="50000"/>
              </a:spcBef>
              <a:buFont typeface="Arial"/>
              <a:buChar char="•"/>
              <a:defRPr/>
            </a:pPr>
            <a:r>
              <a:rPr lang="vi-VN" sz="5400" b="1" kern="0" dirty="0">
                <a:solidFill>
                  <a:schemeClr val="accent1"/>
                </a:solidFill>
              </a:rPr>
              <a:t>Nhằm đảm bảo Pđq cao cho các TCĐQ tư nhân, làm dịu những MT vốn có của CNTB</a:t>
            </a:r>
          </a:p>
        </p:txBody>
      </p:sp>
    </p:spTree>
    <p:extLst>
      <p:ext uri="{BB962C8B-B14F-4D97-AF65-F5344CB8AC3E}">
        <p14:creationId xmlns:p14="http://schemas.microsoft.com/office/powerpoint/2010/main" val="187681869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down)">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p:cNvSpPr>
            <a:spLocks noGrp="1"/>
          </p:cNvSpPr>
          <p:nvPr>
            <p:ph type="title"/>
          </p:nvPr>
        </p:nvSpPr>
        <p:spPr>
          <a:xfrm>
            <a:off x="762000" y="1495466"/>
            <a:ext cx="16762520" cy="942934"/>
          </a:xfrm>
        </p:spPr>
        <p:txBody>
          <a:bodyPr>
            <a:noAutofit/>
          </a:bodyPr>
          <a:lstStyle/>
          <a:p>
            <a:pPr>
              <a:defRPr/>
            </a:pPr>
            <a:r>
              <a:rPr lang="en-US" sz="5000" b="1" kern="0" dirty="0">
                <a:latin typeface="Arial" panose="020B0604020202020204" pitchFamily="34" charset="0"/>
                <a:cs typeface="Arial" panose="020B0604020202020204" pitchFamily="34" charset="0"/>
              </a:rPr>
              <a:t>NHỮNG HÌNH THỨC CHỦ YẾU CỦA ĐQNN</a:t>
            </a:r>
          </a:p>
        </p:txBody>
      </p:sp>
      <p:sp>
        <p:nvSpPr>
          <p:cNvPr id="5" name="Text Box 24"/>
          <p:cNvSpPr txBox="1">
            <a:spLocks noChangeArrowheads="1"/>
          </p:cNvSpPr>
          <p:nvPr/>
        </p:nvSpPr>
        <p:spPr bwMode="black">
          <a:xfrm>
            <a:off x="2133600" y="4114800"/>
            <a:ext cx="14249400" cy="5119350"/>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1143000" indent="-1143000" algn="just" eaLnBrk="1" hangingPunct="1">
              <a:lnSpc>
                <a:spcPct val="140000"/>
              </a:lnSpc>
              <a:spcBef>
                <a:spcPct val="50000"/>
              </a:spcBef>
              <a:buFont typeface="Wingdings" charset="2"/>
              <a:buChar char="§"/>
              <a:defRPr/>
            </a:pPr>
            <a:r>
              <a:rPr lang="vi-VN" sz="5000" b="1" kern="0" dirty="0">
                <a:solidFill>
                  <a:schemeClr val="accent1"/>
                </a:solidFill>
              </a:rPr>
              <a:t>Sự kết hợp về nhân sự giữa các tổ chức độc quyền tư nhân và nhà nước tư sản</a:t>
            </a:r>
          </a:p>
          <a:p>
            <a:pPr marL="1143000" indent="-1143000" algn="just" eaLnBrk="1" hangingPunct="1">
              <a:lnSpc>
                <a:spcPct val="140000"/>
              </a:lnSpc>
              <a:spcBef>
                <a:spcPct val="50000"/>
              </a:spcBef>
              <a:buFont typeface="Wingdings" charset="2"/>
              <a:buChar char="§"/>
              <a:defRPr/>
            </a:pPr>
            <a:r>
              <a:rPr lang="vi-VN" sz="5000" b="1" kern="0" dirty="0">
                <a:solidFill>
                  <a:schemeClr val="accent1"/>
                </a:solidFill>
              </a:rPr>
              <a:t>Sự hình thành, phát riển sở hữu nhà nước</a:t>
            </a:r>
          </a:p>
          <a:p>
            <a:pPr marL="1143000" indent="-1143000" algn="just" eaLnBrk="1" hangingPunct="1">
              <a:lnSpc>
                <a:spcPct val="140000"/>
              </a:lnSpc>
              <a:spcBef>
                <a:spcPct val="50000"/>
              </a:spcBef>
              <a:buFont typeface="Wingdings" charset="2"/>
              <a:buChar char="§"/>
              <a:defRPr/>
            </a:pPr>
            <a:r>
              <a:rPr lang="vi-VN" sz="5000" b="1" kern="0" dirty="0">
                <a:solidFill>
                  <a:schemeClr val="accent1"/>
                </a:solidFill>
              </a:rPr>
              <a:t>Sự điều tiết kinh tế của nhà nước tư sản</a:t>
            </a:r>
          </a:p>
        </p:txBody>
      </p:sp>
    </p:spTree>
    <p:extLst>
      <p:ext uri="{BB962C8B-B14F-4D97-AF65-F5344CB8AC3E}">
        <p14:creationId xmlns:p14="http://schemas.microsoft.com/office/powerpoint/2010/main" val="370750242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p:cNvSpPr>
            <a:spLocks noGrp="1"/>
          </p:cNvSpPr>
          <p:nvPr>
            <p:ph type="title"/>
          </p:nvPr>
        </p:nvSpPr>
        <p:spPr>
          <a:xfrm>
            <a:off x="762000" y="1495466"/>
            <a:ext cx="16762520" cy="942934"/>
          </a:xfrm>
        </p:spPr>
        <p:txBody>
          <a:bodyPr>
            <a:noAutofit/>
          </a:bodyPr>
          <a:lstStyle/>
          <a:p>
            <a:pPr>
              <a:defRPr/>
            </a:pPr>
            <a:r>
              <a:rPr lang="en-US" sz="5000" b="1" kern="0">
                <a:latin typeface="Arial" panose="020B0604020202020204" pitchFamily="34" charset="0"/>
                <a:cs typeface="Arial" panose="020B0604020202020204" pitchFamily="34" charset="0"/>
              </a:rPr>
              <a:t>PHƯƠNG THỨC </a:t>
            </a:r>
            <a:r>
              <a:rPr lang="vi-VN" sz="5000" b="1" kern="0">
                <a:latin typeface="Arial" panose="020B0604020202020204" pitchFamily="34" charset="0"/>
                <a:cs typeface="Arial" panose="020B0604020202020204" pitchFamily="34" charset="0"/>
              </a:rPr>
              <a:t>KẾT HỢP VỀ NHÂN SỰ</a:t>
            </a:r>
          </a:p>
        </p:txBody>
      </p:sp>
      <p:sp>
        <p:nvSpPr>
          <p:cNvPr id="5" name="Text Box 24"/>
          <p:cNvSpPr txBox="1">
            <a:spLocks noChangeArrowheads="1"/>
          </p:cNvSpPr>
          <p:nvPr/>
        </p:nvSpPr>
        <p:spPr bwMode="black">
          <a:xfrm>
            <a:off x="1752600" y="3124200"/>
            <a:ext cx="14859000" cy="8217633"/>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defRPr/>
            </a:pPr>
            <a:r>
              <a:rPr lang="vi-VN" sz="4400" b="1" kern="0">
                <a:solidFill>
                  <a:srgbClr val="FF0000"/>
                </a:solidFill>
              </a:rPr>
              <a:t>Thông qua các đảng phái tư sản:</a:t>
            </a:r>
          </a:p>
          <a:p>
            <a:pPr marL="685800" indent="-685800" algn="just" eaLnBrk="1" hangingPunct="1">
              <a:spcBef>
                <a:spcPct val="50000"/>
              </a:spcBef>
              <a:buFont typeface="Wingdings" panose="05000000000000000000" pitchFamily="2" charset="2"/>
              <a:buChar char="§"/>
              <a:defRPr/>
            </a:pPr>
            <a:r>
              <a:rPr lang="vi-VN" sz="4400" b="1" kern="0">
                <a:solidFill>
                  <a:schemeClr val="accent1"/>
                </a:solidFill>
              </a:rPr>
              <a:t>Các đảng phái tạo cho TBĐQ một cơ sở xã hội để thực hiện sự thống trị và trực tiếp xây dựng đội ngũ công chức bộ máy N²</a:t>
            </a:r>
          </a:p>
          <a:p>
            <a:pPr algn="just" eaLnBrk="1" hangingPunct="1">
              <a:spcBef>
                <a:spcPct val="50000"/>
              </a:spcBef>
              <a:defRPr/>
            </a:pPr>
            <a:r>
              <a:rPr lang="vi-VN" sz="4400" b="1" kern="0">
                <a:solidFill>
                  <a:srgbClr val="FF0000"/>
                </a:solidFill>
              </a:rPr>
              <a:t>Thông qua các hội chủ XN:</a:t>
            </a:r>
          </a:p>
          <a:p>
            <a:pPr marL="685800" indent="-685800" algn="just" eaLnBrk="1" hangingPunct="1">
              <a:spcBef>
                <a:spcPct val="50000"/>
              </a:spcBef>
              <a:buFont typeface="Wingdings" panose="05000000000000000000" pitchFamily="2" charset="2"/>
              <a:buChar char="§"/>
              <a:defRPr/>
            </a:pPr>
            <a:r>
              <a:rPr lang="vi-VN" sz="4400" b="1" kern="0">
                <a:solidFill>
                  <a:schemeClr val="accent1"/>
                </a:solidFill>
              </a:rPr>
              <a:t>Các đại biểu của các TCĐQ tham gia vào bộ máy N² với những cương vị khác nhau</a:t>
            </a:r>
          </a:p>
          <a:p>
            <a:pPr marL="685800" indent="-685800" algn="just" eaLnBrk="1" hangingPunct="1">
              <a:spcBef>
                <a:spcPct val="50000"/>
              </a:spcBef>
              <a:buFont typeface="Wingdings" panose="05000000000000000000" pitchFamily="2" charset="2"/>
              <a:buChar char="§"/>
              <a:defRPr/>
            </a:pPr>
            <a:r>
              <a:rPr lang="vi-VN" sz="4400" b="1" kern="0">
                <a:solidFill>
                  <a:schemeClr val="accent1"/>
                </a:solidFill>
              </a:rPr>
              <a:t>Các quan chức và nhân viên CP được cài vào các ban QT của các TCĐQ nắm giữ chức vụ trọng yếu, đỡ đầu cho các TCĐQ</a:t>
            </a:r>
          </a:p>
        </p:txBody>
      </p:sp>
    </p:spTree>
    <p:extLst>
      <p:ext uri="{BB962C8B-B14F-4D97-AF65-F5344CB8AC3E}">
        <p14:creationId xmlns:p14="http://schemas.microsoft.com/office/powerpoint/2010/main" val="113855038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down)">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down)">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4"/>
          <p:cNvSpPr txBox="1">
            <a:spLocks noChangeArrowheads="1"/>
          </p:cNvSpPr>
          <p:nvPr/>
        </p:nvSpPr>
        <p:spPr bwMode="black">
          <a:xfrm>
            <a:off x="596402" y="4215642"/>
            <a:ext cx="7100208" cy="1077218"/>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Liên minh cá nhân giữa ngân hàng và công nghiệp</a:t>
            </a:r>
          </a:p>
        </p:txBody>
      </p:sp>
      <p:sp>
        <p:nvSpPr>
          <p:cNvPr id="12" name="Right Arrow 11"/>
          <p:cNvSpPr/>
          <p:nvPr/>
        </p:nvSpPr>
        <p:spPr>
          <a:xfrm>
            <a:off x="8151115" y="4316635"/>
            <a:ext cx="1274618" cy="1108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solidFill>
                <a:schemeClr val="accent1"/>
              </a:solidFill>
            </a:endParaRPr>
          </a:p>
        </p:txBody>
      </p:sp>
      <p:sp>
        <p:nvSpPr>
          <p:cNvPr id="14" name="Text Box 24"/>
          <p:cNvSpPr txBox="1">
            <a:spLocks noChangeArrowheads="1"/>
          </p:cNvSpPr>
          <p:nvPr/>
        </p:nvSpPr>
        <p:spPr bwMode="black">
          <a:xfrm>
            <a:off x="9880236" y="4286042"/>
            <a:ext cx="7100208" cy="1077218"/>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Liên minh cá nhân giữa ngân hàng và công nghiệp với chính phủ</a:t>
            </a:r>
          </a:p>
        </p:txBody>
      </p:sp>
      <p:pic>
        <p:nvPicPr>
          <p:cNvPr id="17" name="Picture 16" descr="lobbying.jpg"/>
          <p:cNvPicPr>
            <a:picLocks noChangeAspect="1"/>
          </p:cNvPicPr>
          <p:nvPr/>
        </p:nvPicPr>
        <p:blipFill>
          <a:blip r:embed="rId2"/>
          <a:stretch>
            <a:fillRect/>
          </a:stretch>
        </p:blipFill>
        <p:spPr>
          <a:xfrm>
            <a:off x="6853385" y="5940503"/>
            <a:ext cx="4636654" cy="32154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 Box 24"/>
          <p:cNvSpPr txBox="1">
            <a:spLocks noChangeArrowheads="1"/>
          </p:cNvSpPr>
          <p:nvPr/>
        </p:nvSpPr>
        <p:spPr bwMode="black">
          <a:xfrm>
            <a:off x="5061984" y="9362182"/>
            <a:ext cx="7792624" cy="1077218"/>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Hội chủ xí nghiệp (tham mưu, chi phối, điều khiển) </a:t>
            </a:r>
            <a:r>
              <a:rPr lang="en-US" sz="3200" b="1" kern="0">
                <a:solidFill>
                  <a:schemeClr val="accent1"/>
                </a:solidFill>
                <a:sym typeface="Wingdings" panose="05000000000000000000" pitchFamily="2" charset="2"/>
              </a:rPr>
              <a:t> Đảng phái tư sản</a:t>
            </a:r>
            <a:endParaRPr lang="en-US" sz="3200" b="1" kern="0">
              <a:solidFill>
                <a:schemeClr val="accent1"/>
              </a:solidFill>
            </a:endParaRPr>
          </a:p>
        </p:txBody>
      </p:sp>
      <p:sp>
        <p:nvSpPr>
          <p:cNvPr id="19" name="Left Arrow 18"/>
          <p:cNvSpPr/>
          <p:nvPr/>
        </p:nvSpPr>
        <p:spPr>
          <a:xfrm>
            <a:off x="3288133" y="5478665"/>
            <a:ext cx="3214254" cy="34913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bg1"/>
                </a:solidFill>
              </a:rPr>
              <a:t>Đại</a:t>
            </a:r>
            <a:r>
              <a:rPr lang="en-US" sz="3000" dirty="0">
                <a:solidFill>
                  <a:schemeClr val="bg1"/>
                </a:solidFill>
              </a:rPr>
              <a:t> </a:t>
            </a:r>
            <a:r>
              <a:rPr lang="en-US" sz="3000" dirty="0" err="1">
                <a:solidFill>
                  <a:schemeClr val="bg1"/>
                </a:solidFill>
              </a:rPr>
              <a:t>biểu</a:t>
            </a:r>
            <a:r>
              <a:rPr lang="en-US" sz="3000" dirty="0">
                <a:solidFill>
                  <a:schemeClr val="bg1"/>
                </a:solidFill>
              </a:rPr>
              <a:t> </a:t>
            </a:r>
            <a:r>
              <a:rPr lang="en-US" sz="3000" dirty="0" err="1">
                <a:solidFill>
                  <a:schemeClr val="bg1"/>
                </a:solidFill>
              </a:rPr>
              <a:t>của</a:t>
            </a:r>
            <a:r>
              <a:rPr lang="en-US" sz="3000" dirty="0">
                <a:solidFill>
                  <a:schemeClr val="bg1"/>
                </a:solidFill>
              </a:rPr>
              <a:t> </a:t>
            </a:r>
            <a:r>
              <a:rPr lang="en-US" sz="3000" dirty="0" err="1">
                <a:solidFill>
                  <a:schemeClr val="bg1"/>
                </a:solidFill>
              </a:rPr>
              <a:t>các</a:t>
            </a:r>
            <a:r>
              <a:rPr lang="en-US" sz="3000" dirty="0">
                <a:solidFill>
                  <a:schemeClr val="bg1"/>
                </a:solidFill>
              </a:rPr>
              <a:t> TCĐQ </a:t>
            </a:r>
          </a:p>
        </p:txBody>
      </p:sp>
      <p:pic>
        <p:nvPicPr>
          <p:cNvPr id="22" name="Picture 21" descr="capitol-32309_1280.png"/>
          <p:cNvPicPr>
            <a:picLocks noChangeAspect="1"/>
          </p:cNvPicPr>
          <p:nvPr/>
        </p:nvPicPr>
        <p:blipFill>
          <a:blip r:embed="rId3"/>
          <a:stretch>
            <a:fillRect/>
          </a:stretch>
        </p:blipFill>
        <p:spPr>
          <a:xfrm>
            <a:off x="666030" y="5940504"/>
            <a:ext cx="2876468" cy="3421678"/>
          </a:xfrm>
          <a:prstGeom prst="rect">
            <a:avLst/>
          </a:prstGeom>
        </p:spPr>
      </p:pic>
      <p:sp>
        <p:nvSpPr>
          <p:cNvPr id="23" name="Right Arrow 22"/>
          <p:cNvSpPr/>
          <p:nvPr/>
        </p:nvSpPr>
        <p:spPr>
          <a:xfrm>
            <a:off x="11877965" y="5497139"/>
            <a:ext cx="2918690" cy="3380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FF"/>
                </a:solidFill>
              </a:rPr>
              <a:t>Quan</a:t>
            </a:r>
            <a:r>
              <a:rPr lang="en-US" sz="2800" dirty="0">
                <a:solidFill>
                  <a:srgbClr val="FFFFFF"/>
                </a:solidFill>
              </a:rPr>
              <a:t> </a:t>
            </a:r>
            <a:r>
              <a:rPr lang="en-US" sz="2800" dirty="0" err="1">
                <a:solidFill>
                  <a:srgbClr val="FFFFFF"/>
                </a:solidFill>
              </a:rPr>
              <a:t>chức</a:t>
            </a:r>
            <a:r>
              <a:rPr lang="en-US" sz="2800" dirty="0">
                <a:solidFill>
                  <a:srgbClr val="FFFFFF"/>
                </a:solidFill>
              </a:rPr>
              <a:t> </a:t>
            </a:r>
            <a:r>
              <a:rPr lang="en-US" sz="2800" dirty="0" err="1">
                <a:solidFill>
                  <a:srgbClr val="FFFFFF"/>
                </a:solidFill>
              </a:rPr>
              <a:t>và</a:t>
            </a:r>
            <a:r>
              <a:rPr lang="en-US" sz="2800" dirty="0">
                <a:solidFill>
                  <a:srgbClr val="FFFFFF"/>
                </a:solidFill>
              </a:rPr>
              <a:t> </a:t>
            </a:r>
            <a:r>
              <a:rPr lang="en-US" sz="2800" dirty="0" err="1">
                <a:solidFill>
                  <a:srgbClr val="FFFFFF"/>
                </a:solidFill>
              </a:rPr>
              <a:t>nhân</a:t>
            </a:r>
            <a:r>
              <a:rPr lang="en-US" sz="2800" dirty="0">
                <a:solidFill>
                  <a:srgbClr val="FFFFFF"/>
                </a:solidFill>
              </a:rPr>
              <a:t> </a:t>
            </a:r>
            <a:r>
              <a:rPr lang="en-US" sz="2800" dirty="0" err="1">
                <a:solidFill>
                  <a:srgbClr val="FFFFFF"/>
                </a:solidFill>
              </a:rPr>
              <a:t>viên</a:t>
            </a:r>
            <a:r>
              <a:rPr lang="en-US" sz="2800" dirty="0">
                <a:solidFill>
                  <a:srgbClr val="FFFFFF"/>
                </a:solidFill>
              </a:rPr>
              <a:t> CP</a:t>
            </a:r>
          </a:p>
        </p:txBody>
      </p:sp>
      <p:pic>
        <p:nvPicPr>
          <p:cNvPr id="24" name="Picture 23" descr="hoi-dong-quan-tri.jpg"/>
          <p:cNvPicPr>
            <a:picLocks noChangeAspect="1"/>
          </p:cNvPicPr>
          <p:nvPr/>
        </p:nvPicPr>
        <p:blipFill>
          <a:blip r:embed="rId4"/>
          <a:stretch>
            <a:fillRect/>
          </a:stretch>
        </p:blipFill>
        <p:spPr>
          <a:xfrm>
            <a:off x="14962929" y="5940504"/>
            <a:ext cx="2820230" cy="2592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 Box 24"/>
          <p:cNvSpPr txBox="1">
            <a:spLocks noChangeArrowheads="1"/>
          </p:cNvSpPr>
          <p:nvPr/>
        </p:nvSpPr>
        <p:spPr bwMode="black">
          <a:xfrm>
            <a:off x="15222347" y="8709088"/>
            <a:ext cx="2366722" cy="1446550"/>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2200" b="1" kern="0">
                <a:solidFill>
                  <a:schemeClr val="accent1"/>
                </a:solidFill>
              </a:rPr>
              <a:t>Chức vụ trọng yếu, danh dự hoặc người đỡ đầu</a:t>
            </a:r>
          </a:p>
        </p:txBody>
      </p:sp>
      <p:sp>
        <p:nvSpPr>
          <p:cNvPr id="16" name="Title 2"/>
          <p:cNvSpPr>
            <a:spLocks noGrp="1"/>
          </p:cNvSpPr>
          <p:nvPr>
            <p:ph type="title"/>
          </p:nvPr>
        </p:nvSpPr>
        <p:spPr>
          <a:xfrm>
            <a:off x="762000" y="1495466"/>
            <a:ext cx="16762520" cy="942934"/>
          </a:xfrm>
        </p:spPr>
        <p:txBody>
          <a:bodyPr>
            <a:noAutofit/>
          </a:bodyPr>
          <a:lstStyle/>
          <a:p>
            <a:pPr>
              <a:defRPr/>
            </a:pPr>
            <a:r>
              <a:rPr lang="en-US" sz="5000" b="1" kern="0">
                <a:latin typeface="Arial" panose="020B0604020202020204" pitchFamily="34" charset="0"/>
                <a:cs typeface="Arial" panose="020B0604020202020204" pitchFamily="34" charset="0"/>
              </a:rPr>
              <a:t>CÁCH THỨC </a:t>
            </a:r>
            <a:r>
              <a:rPr lang="vi-VN" sz="5000" b="1" kern="0">
                <a:latin typeface="Arial" panose="020B0604020202020204" pitchFamily="34" charset="0"/>
                <a:cs typeface="Arial" panose="020B0604020202020204" pitchFamily="34" charset="0"/>
              </a:rPr>
              <a:t>KẾT HỢP VỀ NHÂN SỰ</a:t>
            </a:r>
          </a:p>
        </p:txBody>
      </p:sp>
    </p:spTree>
    <p:extLst>
      <p:ext uri="{BB962C8B-B14F-4D97-AF65-F5344CB8AC3E}">
        <p14:creationId xmlns:p14="http://schemas.microsoft.com/office/powerpoint/2010/main" val="3886896626"/>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0-#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1+#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1+#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0-#ppt_w/2"/>
                                          </p:val>
                                        </p:tav>
                                        <p:tav tm="100000">
                                          <p:val>
                                            <p:strVal val="#ppt_x"/>
                                          </p:val>
                                        </p:tav>
                                      </p:tavLst>
                                    </p:anim>
                                    <p:anim calcmode="lin" valueType="num">
                                      <p:cBhvr additive="base">
                                        <p:cTn id="50" dur="500" fill="hold"/>
                                        <p:tgtEl>
                                          <p:spTgt spid="23"/>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0-#ppt_w/2"/>
                                          </p:val>
                                        </p:tav>
                                        <p:tav tm="100000">
                                          <p:val>
                                            <p:strVal val="#ppt_x"/>
                                          </p:val>
                                        </p:tav>
                                      </p:tavLst>
                                    </p:anim>
                                    <p:anim calcmode="lin" valueType="num">
                                      <p:cBhvr additive="base">
                                        <p:cTn id="54" dur="500" fill="hold"/>
                                        <p:tgtEl>
                                          <p:spTgt spid="24"/>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0-#ppt_w/2"/>
                                          </p:val>
                                        </p:tav>
                                        <p:tav tm="100000">
                                          <p:val>
                                            <p:strVal val="#ppt_x"/>
                                          </p:val>
                                        </p:tav>
                                      </p:tavLst>
                                    </p:anim>
                                    <p:anim calcmode="lin" valueType="num">
                                      <p:cBhvr additive="base">
                                        <p:cTn id="5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8" grpId="0" animBg="1"/>
      <p:bldP spid="19" grpId="0" animBg="1"/>
      <p:bldP spid="23" grpId="0" animBg="1"/>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4"/>
          <p:cNvSpPr txBox="1">
            <a:spLocks noChangeArrowheads="1"/>
          </p:cNvSpPr>
          <p:nvPr/>
        </p:nvSpPr>
        <p:spPr bwMode="black">
          <a:xfrm>
            <a:off x="1205342" y="4651128"/>
            <a:ext cx="4299528" cy="1077218"/>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Sở hữu độc quyền Nhà nước</a:t>
            </a:r>
          </a:p>
        </p:txBody>
      </p:sp>
      <p:pic>
        <p:nvPicPr>
          <p:cNvPr id="15" name="Picture 14" descr="pantouflage.jpg"/>
          <p:cNvPicPr>
            <a:picLocks noChangeAspect="1"/>
          </p:cNvPicPr>
          <p:nvPr/>
        </p:nvPicPr>
        <p:blipFill>
          <a:blip r:embed="rId2"/>
          <a:stretch>
            <a:fillRect/>
          </a:stretch>
        </p:blipFill>
        <p:spPr>
          <a:xfrm>
            <a:off x="651819" y="6154533"/>
            <a:ext cx="5574146" cy="3601916"/>
          </a:xfrm>
          <a:prstGeom prst="rect">
            <a:avLst/>
          </a:prstGeom>
        </p:spPr>
      </p:pic>
      <p:sp>
        <p:nvSpPr>
          <p:cNvPr id="16" name="Text Box 24"/>
          <p:cNvSpPr txBox="1">
            <a:spLocks noChangeArrowheads="1"/>
          </p:cNvSpPr>
          <p:nvPr/>
        </p:nvSpPr>
        <p:spPr bwMode="black">
          <a:xfrm>
            <a:off x="1205342" y="9957137"/>
            <a:ext cx="4299528" cy="1015663"/>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2400" b="1" kern="0">
                <a:solidFill>
                  <a:schemeClr val="accent1"/>
                </a:solidFill>
              </a:rPr>
              <a:t>Tăng về khối lượng;</a:t>
            </a:r>
          </a:p>
          <a:p>
            <a:pPr eaLnBrk="1" hangingPunct="1">
              <a:spcBef>
                <a:spcPct val="50000"/>
              </a:spcBef>
              <a:defRPr/>
            </a:pPr>
            <a:r>
              <a:rPr lang="en-US" sz="2400" b="1" kern="0">
                <a:solidFill>
                  <a:schemeClr val="accent1"/>
                </a:solidFill>
              </a:rPr>
              <a:t>Đan kết về mối quan hệ</a:t>
            </a:r>
          </a:p>
        </p:txBody>
      </p:sp>
      <p:graphicFrame>
        <p:nvGraphicFramePr>
          <p:cNvPr id="20" name="Diagram 19"/>
          <p:cNvGraphicFramePr/>
          <p:nvPr>
            <p:extLst>
              <p:ext uri="{D42A27DB-BD31-4B8C-83A1-F6EECF244321}">
                <p14:modId xmlns:p14="http://schemas.microsoft.com/office/powerpoint/2010/main" val="717718686"/>
              </p:ext>
            </p:extLst>
          </p:nvPr>
        </p:nvGraphicFramePr>
        <p:xfrm>
          <a:off x="6631701" y="5784820"/>
          <a:ext cx="5929746" cy="3380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Text Box 24"/>
          <p:cNvSpPr txBox="1">
            <a:spLocks noChangeArrowheads="1"/>
          </p:cNvSpPr>
          <p:nvPr/>
        </p:nvSpPr>
        <p:spPr bwMode="black">
          <a:xfrm>
            <a:off x="7366006" y="4064297"/>
            <a:ext cx="4299528" cy="769441"/>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2200" b="1" kern="0">
                <a:solidFill>
                  <a:schemeClr val="accent1"/>
                </a:solidFill>
              </a:rPr>
              <a:t>Dùng ngân sách để xây dựng xí nghiệp</a:t>
            </a:r>
          </a:p>
        </p:txBody>
      </p:sp>
      <p:sp>
        <p:nvSpPr>
          <p:cNvPr id="28" name="Text Box 24"/>
          <p:cNvSpPr txBox="1">
            <a:spLocks noChangeArrowheads="1"/>
          </p:cNvSpPr>
          <p:nvPr/>
        </p:nvSpPr>
        <p:spPr bwMode="black">
          <a:xfrm>
            <a:off x="7366006" y="5292759"/>
            <a:ext cx="4299528" cy="769441"/>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2200" b="1" kern="0">
                <a:solidFill>
                  <a:schemeClr val="accent1"/>
                </a:solidFill>
              </a:rPr>
              <a:t>Quốc hữu hóa bằng cách mua lại xí nghiệp tư nhân</a:t>
            </a:r>
          </a:p>
        </p:txBody>
      </p:sp>
      <p:sp>
        <p:nvSpPr>
          <p:cNvPr id="29" name="Text Box 24"/>
          <p:cNvSpPr txBox="1">
            <a:spLocks noChangeArrowheads="1"/>
          </p:cNvSpPr>
          <p:nvPr/>
        </p:nvSpPr>
        <p:spPr bwMode="black">
          <a:xfrm>
            <a:off x="7366006" y="8761817"/>
            <a:ext cx="4299528" cy="769441"/>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2200" b="1" kern="0">
                <a:solidFill>
                  <a:schemeClr val="accent1"/>
                </a:solidFill>
              </a:rPr>
              <a:t>Mua cổ phần của các xí nghiệp tư nhân</a:t>
            </a:r>
          </a:p>
        </p:txBody>
      </p:sp>
      <p:sp>
        <p:nvSpPr>
          <p:cNvPr id="30" name="Text Box 24"/>
          <p:cNvSpPr txBox="1">
            <a:spLocks noChangeArrowheads="1"/>
          </p:cNvSpPr>
          <p:nvPr/>
        </p:nvSpPr>
        <p:spPr bwMode="black">
          <a:xfrm>
            <a:off x="7366006" y="9810270"/>
            <a:ext cx="4299528" cy="1107996"/>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2200" b="1" kern="0">
                <a:solidFill>
                  <a:schemeClr val="accent1"/>
                </a:solidFill>
              </a:rPr>
              <a:t>Mở rộng xí nghiệp Nhà nước bằng vốn tích lũy của các xí nghiệp tư nhân</a:t>
            </a:r>
          </a:p>
        </p:txBody>
      </p:sp>
      <p:sp>
        <p:nvSpPr>
          <p:cNvPr id="31" name="Right Arrow 30"/>
          <p:cNvSpPr/>
          <p:nvPr/>
        </p:nvSpPr>
        <p:spPr>
          <a:xfrm>
            <a:off x="12764665" y="3808231"/>
            <a:ext cx="2789382" cy="1976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Bù lỗ và đầu tư phát triển, đảm bảo địa bàn </a:t>
            </a:r>
          </a:p>
        </p:txBody>
      </p:sp>
      <p:sp>
        <p:nvSpPr>
          <p:cNvPr id="32" name="Right Arrow 31"/>
          <p:cNvSpPr/>
          <p:nvPr/>
        </p:nvSpPr>
        <p:spPr>
          <a:xfrm>
            <a:off x="12764666" y="6175173"/>
            <a:ext cx="2789380" cy="1976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Giải phóng tư bản của TCĐQ</a:t>
            </a:r>
          </a:p>
        </p:txBody>
      </p:sp>
      <p:sp>
        <p:nvSpPr>
          <p:cNvPr id="33" name="Right Arrow 32"/>
          <p:cNvSpPr/>
          <p:nvPr/>
        </p:nvSpPr>
        <p:spPr>
          <a:xfrm>
            <a:off x="12764666" y="8651567"/>
            <a:ext cx="2789380" cy="1976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Là chỗ dựa kinh tế cho NN</a:t>
            </a:r>
          </a:p>
        </p:txBody>
      </p:sp>
      <p:sp>
        <p:nvSpPr>
          <p:cNvPr id="35" name="Text Box 24"/>
          <p:cNvSpPr txBox="1">
            <a:spLocks noChangeArrowheads="1"/>
          </p:cNvSpPr>
          <p:nvPr/>
        </p:nvSpPr>
        <p:spPr bwMode="black">
          <a:xfrm>
            <a:off x="15554046" y="5212116"/>
            <a:ext cx="2272148" cy="3539430"/>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en-US" sz="3200" b="1" kern="0">
                <a:solidFill>
                  <a:schemeClr val="accent1"/>
                </a:solidFill>
              </a:rPr>
              <a:t>Phản ánh xuyên tạc bản chất của chế độ sở hữu tư nhân TBCN</a:t>
            </a:r>
          </a:p>
        </p:txBody>
      </p:sp>
      <p:sp>
        <p:nvSpPr>
          <p:cNvPr id="22" name="Title 2"/>
          <p:cNvSpPr>
            <a:spLocks noGrp="1"/>
          </p:cNvSpPr>
          <p:nvPr>
            <p:ph type="title"/>
          </p:nvPr>
        </p:nvSpPr>
        <p:spPr>
          <a:xfrm>
            <a:off x="762000" y="1156575"/>
            <a:ext cx="16762520" cy="942934"/>
          </a:xfrm>
        </p:spPr>
        <p:txBody>
          <a:bodyPr>
            <a:noAutofit/>
          </a:bodyPr>
          <a:lstStyle/>
          <a:p>
            <a:r>
              <a:rPr lang="vi-VN" sz="5000" b="1" dirty="0">
                <a:latin typeface="+mn-lt"/>
                <a:ea typeface="Verdana" pitchFamily="34" charset="0"/>
                <a:cs typeface="Verdana" pitchFamily="34" charset="0"/>
              </a:rPr>
              <a:t>SỰ HÌNH THÀNH, PHÁT TRIỂN SỞ HỮU NHÀ NƯỚC </a:t>
            </a:r>
          </a:p>
        </p:txBody>
      </p:sp>
    </p:spTree>
    <p:extLst>
      <p:ext uri="{BB962C8B-B14F-4D97-AF65-F5344CB8AC3E}">
        <p14:creationId xmlns:p14="http://schemas.microsoft.com/office/powerpoint/2010/main" val="397574322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0-#ppt_w/2"/>
                                          </p:val>
                                        </p:tav>
                                        <p:tav tm="100000">
                                          <p:val>
                                            <p:strVal val="#ppt_x"/>
                                          </p:val>
                                        </p:tav>
                                      </p:tavLst>
                                    </p:anim>
                                    <p:anim calcmode="lin" valueType="num">
                                      <p:cBhvr additive="base">
                                        <p:cTn id="6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0-#ppt_w/2"/>
                                          </p:val>
                                        </p:tav>
                                        <p:tav tm="100000">
                                          <p:val>
                                            <p:strVal val="#ppt_x"/>
                                          </p:val>
                                        </p:tav>
                                      </p:tavLst>
                                    </p:anim>
                                    <p:anim calcmode="lin" valueType="num">
                                      <p:cBhvr additive="base">
                                        <p:cTn id="72"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p:cTn id="77" dur="500" fill="hold"/>
                                        <p:tgtEl>
                                          <p:spTgt spid="35"/>
                                        </p:tgtEl>
                                        <p:attrNameLst>
                                          <p:attrName>ppt_w</p:attrName>
                                        </p:attrNameLst>
                                      </p:cBhvr>
                                      <p:tavLst>
                                        <p:tav tm="0">
                                          <p:val>
                                            <p:fltVal val="0"/>
                                          </p:val>
                                        </p:tav>
                                        <p:tav tm="100000">
                                          <p:val>
                                            <p:strVal val="#ppt_w"/>
                                          </p:val>
                                        </p:tav>
                                      </p:tavLst>
                                    </p:anim>
                                    <p:anim calcmode="lin" valueType="num">
                                      <p:cBhvr>
                                        <p:cTn id="78" dur="500" fill="hold"/>
                                        <p:tgtEl>
                                          <p:spTgt spid="35"/>
                                        </p:tgtEl>
                                        <p:attrNameLst>
                                          <p:attrName>ppt_h</p:attrName>
                                        </p:attrNameLst>
                                      </p:cBhvr>
                                      <p:tavLst>
                                        <p:tav tm="0">
                                          <p:val>
                                            <p:fltVal val="0"/>
                                          </p:val>
                                        </p:tav>
                                        <p:tav tm="100000">
                                          <p:val>
                                            <p:strVal val="#ppt_h"/>
                                          </p:val>
                                        </p:tav>
                                      </p:tavLst>
                                    </p:anim>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Graphic spid="20" grpId="0">
        <p:bldAsOne/>
      </p:bldGraphic>
      <p:bldP spid="27" grpId="0" animBg="1"/>
      <p:bldP spid="28" grpId="0" animBg="1"/>
      <p:bldP spid="29" grpId="0" animBg="1"/>
      <p:bldP spid="30" grpId="0" animBg="1"/>
      <p:bldP spid="31" grpId="0" animBg="1"/>
      <p:bldP spid="32" grpId="0" animBg="1"/>
      <p:bldP spid="33" grpId="0" animBg="1"/>
      <p:bldP spid="3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p:cNvSpPr>
            <a:spLocks noGrp="1"/>
          </p:cNvSpPr>
          <p:nvPr>
            <p:ph type="title"/>
          </p:nvPr>
        </p:nvSpPr>
        <p:spPr>
          <a:xfrm>
            <a:off x="762000" y="1495466"/>
            <a:ext cx="16762520" cy="942934"/>
          </a:xfrm>
        </p:spPr>
        <p:txBody>
          <a:bodyPr>
            <a:noAutofit/>
          </a:bodyPr>
          <a:lstStyle/>
          <a:p>
            <a:pPr>
              <a:defRPr/>
            </a:pPr>
            <a:r>
              <a:rPr lang="vi-VN" sz="4800" b="1" kern="0">
                <a:solidFill>
                  <a:srgbClr val="002060"/>
                </a:solidFill>
                <a:latin typeface="+mn-lt"/>
              </a:rPr>
              <a:t>SỰ ĐIỀU TIẾT KINH TẾ CỦA NHÀ NƯỚC TƯ SẢN</a:t>
            </a:r>
          </a:p>
        </p:txBody>
      </p:sp>
      <p:graphicFrame>
        <p:nvGraphicFramePr>
          <p:cNvPr id="2" name="Diagram 1"/>
          <p:cNvGraphicFramePr/>
          <p:nvPr>
            <p:extLst>
              <p:ext uri="{D42A27DB-BD31-4B8C-83A1-F6EECF244321}">
                <p14:modId xmlns:p14="http://schemas.microsoft.com/office/powerpoint/2010/main" val="4237135137"/>
              </p:ext>
            </p:extLst>
          </p:nvPr>
        </p:nvGraphicFramePr>
        <p:xfrm>
          <a:off x="1295400" y="2794000"/>
          <a:ext cx="15697200" cy="993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642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72857705"/>
              </p:ext>
            </p:extLst>
          </p:nvPr>
        </p:nvGraphicFramePr>
        <p:xfrm>
          <a:off x="3048000" y="27940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916357"/>
      </p:ext>
    </p:extLst>
  </p:cSld>
  <p:clrMapOvr>
    <a:masterClrMapping/>
  </p:clrMapOvr>
  <p:transition spd="slow">
    <p:check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a:spLocks noGrp="1"/>
          </p:cNvSpPr>
          <p:nvPr>
            <p:ph type="title"/>
          </p:nvPr>
        </p:nvSpPr>
        <p:spPr>
          <a:xfrm>
            <a:off x="762000" y="1156575"/>
            <a:ext cx="16762520" cy="942934"/>
          </a:xfrm>
        </p:spPr>
        <p:txBody>
          <a:bodyPr>
            <a:normAutofit fontScale="90000"/>
          </a:bodyPr>
          <a:lstStyle/>
          <a:p>
            <a:r>
              <a:rPr lang="en-US" sz="5600" b="1">
                <a:latin typeface="Arial" panose="020B0604020202020204" pitchFamily="34" charset="0"/>
                <a:ea typeface="Verdana" pitchFamily="34" charset="0"/>
                <a:cs typeface="Arial" panose="020B0604020202020204" pitchFamily="34" charset="0"/>
              </a:rPr>
              <a:t>VAI TRÒ CỦA CHỦ NGHĨA TƯ BẢN</a:t>
            </a:r>
            <a:endParaRPr lang="en-US" sz="5600" b="1" dirty="0">
              <a:latin typeface="Arial" panose="020B0604020202020204" pitchFamily="34" charset="0"/>
              <a:ea typeface="Verdana" pitchFamily="34" charset="0"/>
              <a:cs typeface="Arial" panose="020B0604020202020204" pitchFamily="34" charset="0"/>
            </a:endParaRPr>
          </a:p>
        </p:txBody>
      </p:sp>
      <p:graphicFrame>
        <p:nvGraphicFramePr>
          <p:cNvPr id="4" name="Diagram 3"/>
          <p:cNvGraphicFramePr/>
          <p:nvPr>
            <p:extLst>
              <p:ext uri="{D42A27DB-BD31-4B8C-83A1-F6EECF244321}">
                <p14:modId xmlns:p14="http://schemas.microsoft.com/office/powerpoint/2010/main" val="2371758932"/>
              </p:ext>
            </p:extLst>
          </p:nvPr>
        </p:nvGraphicFramePr>
        <p:xfrm>
          <a:off x="1881808" y="3492610"/>
          <a:ext cx="14269500" cy="7403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367815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a:spLocks noGrp="1"/>
          </p:cNvSpPr>
          <p:nvPr>
            <p:ph type="title"/>
          </p:nvPr>
        </p:nvSpPr>
        <p:spPr>
          <a:xfrm>
            <a:off x="762000" y="1156575"/>
            <a:ext cx="16762520" cy="942934"/>
          </a:xfrm>
        </p:spPr>
        <p:txBody>
          <a:bodyPr>
            <a:normAutofit fontScale="90000"/>
          </a:bodyPr>
          <a:lstStyle/>
          <a:p>
            <a:r>
              <a:rPr lang="en-US" sz="5600" b="1">
                <a:latin typeface="Arial" panose="020B0604020202020204" pitchFamily="34" charset="0"/>
                <a:ea typeface="Verdana" pitchFamily="34" charset="0"/>
                <a:cs typeface="Arial" panose="020B0604020202020204" pitchFamily="34" charset="0"/>
              </a:rPr>
              <a:t>HẠN CHẾ CỦA CHỦ NGHĨA TƯ BẢN</a:t>
            </a:r>
            <a:endParaRPr lang="en-US" sz="5600" b="1" dirty="0">
              <a:latin typeface="Verdana" pitchFamily="34" charset="0"/>
              <a:ea typeface="Verdana" pitchFamily="34" charset="0"/>
              <a:cs typeface="Verdana"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8316" y="3810000"/>
            <a:ext cx="7691406" cy="71515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Box 24"/>
          <p:cNvSpPr txBox="1">
            <a:spLocks noChangeArrowheads="1"/>
          </p:cNvSpPr>
          <p:nvPr/>
        </p:nvSpPr>
        <p:spPr bwMode="black">
          <a:xfrm>
            <a:off x="1193061" y="3810000"/>
            <a:ext cx="7924799" cy="7017306"/>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571500" indent="-571500" algn="just" eaLnBrk="1" hangingPunct="1">
              <a:spcBef>
                <a:spcPct val="50000"/>
              </a:spcBef>
              <a:buFont typeface="Arial" panose="020B0604020202020204" pitchFamily="34" charset="0"/>
              <a:buChar char="•"/>
              <a:defRPr/>
            </a:pPr>
            <a:r>
              <a:rPr lang="vi-VN" sz="3600" b="1" kern="0">
                <a:solidFill>
                  <a:schemeClr val="accent1"/>
                </a:solidFill>
              </a:rPr>
              <a:t>Gắn liền với chiến tranh, chạy đua vũ trang, quân sự hóa nền kinh tế</a:t>
            </a:r>
          </a:p>
          <a:p>
            <a:pPr marL="571500" indent="-571500" algn="just" eaLnBrk="1" hangingPunct="1">
              <a:spcBef>
                <a:spcPct val="50000"/>
              </a:spcBef>
              <a:buFont typeface="Arial" panose="020B0604020202020204" pitchFamily="34" charset="0"/>
              <a:buChar char="•"/>
              <a:defRPr/>
            </a:pPr>
            <a:r>
              <a:rPr lang="vi-VN" sz="3600" b="1" kern="0">
                <a:solidFill>
                  <a:schemeClr val="accent1"/>
                </a:solidFill>
              </a:rPr>
              <a:t>Gắn liền với cảnh nghèo đói, nợ nần không trả được và khoảng cách ngày càng mở rộng của các nước kém pt so với các nước TBCN pt</a:t>
            </a:r>
          </a:p>
          <a:p>
            <a:pPr marL="571500" indent="-571500" algn="just" eaLnBrk="1" hangingPunct="1">
              <a:spcBef>
                <a:spcPct val="50000"/>
              </a:spcBef>
              <a:buFont typeface="Arial" panose="020B0604020202020204" pitchFamily="34" charset="0"/>
              <a:buChar char="•"/>
              <a:defRPr/>
            </a:pPr>
            <a:r>
              <a:rPr lang="vi-VN" sz="3600" b="1" kern="0">
                <a:solidFill>
                  <a:schemeClr val="accent1"/>
                </a:solidFill>
              </a:rPr>
              <a:t>Gắn liền với bần cùng, thất nghiệp</a:t>
            </a:r>
          </a:p>
          <a:p>
            <a:pPr marL="571500" indent="-571500" algn="just" eaLnBrk="1" hangingPunct="1">
              <a:spcBef>
                <a:spcPct val="50000"/>
              </a:spcBef>
              <a:buFont typeface="Arial" panose="020B0604020202020204" pitchFamily="34" charset="0"/>
              <a:buChar char="•"/>
              <a:defRPr/>
            </a:pPr>
            <a:r>
              <a:rPr lang="vi-VN" sz="3600" b="1" kern="0">
                <a:solidFill>
                  <a:schemeClr val="accent1"/>
                </a:solidFill>
              </a:rPr>
              <a:t>Gắn liền với ô nhiễm môi trường</a:t>
            </a:r>
          </a:p>
        </p:txBody>
      </p:sp>
    </p:spTree>
    <p:extLst>
      <p:ext uri="{BB962C8B-B14F-4D97-AF65-F5344CB8AC3E}">
        <p14:creationId xmlns:p14="http://schemas.microsoft.com/office/powerpoint/2010/main" val="239575503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a:spLocks noGrp="1"/>
          </p:cNvSpPr>
          <p:nvPr>
            <p:ph type="title"/>
          </p:nvPr>
        </p:nvSpPr>
        <p:spPr>
          <a:xfrm>
            <a:off x="762000" y="1156575"/>
            <a:ext cx="16762520" cy="942934"/>
          </a:xfrm>
        </p:spPr>
        <p:txBody>
          <a:bodyPr>
            <a:normAutofit fontScale="90000"/>
          </a:bodyPr>
          <a:lstStyle/>
          <a:p>
            <a:r>
              <a:rPr lang="en-US" sz="5600" b="1">
                <a:latin typeface="Arial" panose="020B0604020202020204" pitchFamily="34" charset="0"/>
                <a:ea typeface="Verdana" pitchFamily="34" charset="0"/>
                <a:cs typeface="Arial" panose="020B0604020202020204" pitchFamily="34" charset="0"/>
              </a:rPr>
              <a:t>XU HƯỚNG CỦA CHỦ NGHĨA TƯ BẢN</a:t>
            </a:r>
            <a:endParaRPr lang="en-US" sz="5600" b="1" dirty="0">
              <a:latin typeface="Verdana" pitchFamily="34" charset="0"/>
              <a:ea typeface="Verdana" pitchFamily="34" charset="0"/>
              <a:cs typeface="Verdana"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46" y="4765171"/>
            <a:ext cx="7296150" cy="4929808"/>
          </a:xfrm>
          <a:prstGeom prst="rect">
            <a:avLst/>
          </a:prstGeom>
        </p:spPr>
      </p:pic>
      <p:sp>
        <p:nvSpPr>
          <p:cNvPr id="19" name="Text Box 24"/>
          <p:cNvSpPr txBox="1">
            <a:spLocks noChangeArrowheads="1"/>
          </p:cNvSpPr>
          <p:nvPr/>
        </p:nvSpPr>
        <p:spPr bwMode="black">
          <a:xfrm>
            <a:off x="8946698" y="4267200"/>
            <a:ext cx="8274502" cy="7171194"/>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685800" indent="-685800" algn="just" eaLnBrk="1" hangingPunct="1">
              <a:spcBef>
                <a:spcPct val="50000"/>
              </a:spcBef>
              <a:buFont typeface="Wingdings" charset="2"/>
              <a:buChar char="§"/>
              <a:defRPr/>
            </a:pPr>
            <a:r>
              <a:rPr lang="en-US" sz="4000" b="1" kern="0" dirty="0" err="1">
                <a:solidFill>
                  <a:schemeClr val="accent1"/>
                </a:solidFill>
              </a:rPr>
              <a:t>Sự</a:t>
            </a:r>
            <a:r>
              <a:rPr lang="en-US" sz="4000" b="1" kern="0" dirty="0">
                <a:solidFill>
                  <a:schemeClr val="accent1"/>
                </a:solidFill>
              </a:rPr>
              <a:t> </a:t>
            </a:r>
            <a:r>
              <a:rPr lang="en-US" sz="4000" b="1" kern="0" dirty="0" err="1">
                <a:solidFill>
                  <a:schemeClr val="accent1"/>
                </a:solidFill>
              </a:rPr>
              <a:t>chuyển</a:t>
            </a:r>
            <a:r>
              <a:rPr lang="en-US" sz="4000" b="1" kern="0" dirty="0">
                <a:solidFill>
                  <a:schemeClr val="accent1"/>
                </a:solidFill>
              </a:rPr>
              <a:t> </a:t>
            </a:r>
            <a:r>
              <a:rPr lang="en-US" sz="4000" b="1" kern="0" dirty="0" err="1">
                <a:solidFill>
                  <a:schemeClr val="accent1"/>
                </a:solidFill>
              </a:rPr>
              <a:t>hóa</a:t>
            </a:r>
            <a:r>
              <a:rPr lang="en-US" sz="4000" b="1" kern="0" dirty="0">
                <a:solidFill>
                  <a:schemeClr val="accent1"/>
                </a:solidFill>
              </a:rPr>
              <a:t> </a:t>
            </a:r>
            <a:r>
              <a:rPr lang="en-US" sz="4000" b="1" kern="0" dirty="0" err="1">
                <a:solidFill>
                  <a:schemeClr val="accent1"/>
                </a:solidFill>
              </a:rPr>
              <a:t>từ</a:t>
            </a:r>
            <a:r>
              <a:rPr lang="en-US" sz="4000" b="1" kern="0" dirty="0">
                <a:solidFill>
                  <a:schemeClr val="accent1"/>
                </a:solidFill>
              </a:rPr>
              <a:t> </a:t>
            </a:r>
            <a:r>
              <a:rPr lang="en-US" sz="4000" b="1" kern="0" dirty="0" err="1">
                <a:solidFill>
                  <a:schemeClr val="accent1"/>
                </a:solidFill>
              </a:rPr>
              <a:t>sở</a:t>
            </a:r>
            <a:r>
              <a:rPr lang="en-US" sz="4000" b="1" kern="0" dirty="0">
                <a:solidFill>
                  <a:schemeClr val="accent1"/>
                </a:solidFill>
              </a:rPr>
              <a:t> </a:t>
            </a:r>
            <a:r>
              <a:rPr lang="en-US" sz="4000" b="1" kern="0" dirty="0" err="1">
                <a:solidFill>
                  <a:schemeClr val="accent1"/>
                </a:solidFill>
              </a:rPr>
              <a:t>hữu</a:t>
            </a:r>
            <a:r>
              <a:rPr lang="en-US" sz="4000" b="1" kern="0" dirty="0">
                <a:solidFill>
                  <a:schemeClr val="accent1"/>
                </a:solidFill>
              </a:rPr>
              <a:t> </a:t>
            </a:r>
            <a:r>
              <a:rPr lang="en-US" sz="4000" b="1" kern="0" dirty="0" err="1">
                <a:solidFill>
                  <a:schemeClr val="accent1"/>
                </a:solidFill>
              </a:rPr>
              <a:t>tư</a:t>
            </a:r>
            <a:r>
              <a:rPr lang="en-US" sz="4000" b="1" kern="0" dirty="0">
                <a:solidFill>
                  <a:schemeClr val="accent1"/>
                </a:solidFill>
              </a:rPr>
              <a:t> </a:t>
            </a:r>
            <a:r>
              <a:rPr lang="en-US" sz="4000" b="1" kern="0" dirty="0" err="1">
                <a:solidFill>
                  <a:schemeClr val="accent1"/>
                </a:solidFill>
              </a:rPr>
              <a:t>nhân</a:t>
            </a:r>
            <a:r>
              <a:rPr lang="en-US" sz="4000" b="1" kern="0" dirty="0">
                <a:solidFill>
                  <a:schemeClr val="accent1"/>
                </a:solidFill>
              </a:rPr>
              <a:t> </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sở</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hữu</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tập</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thể</a:t>
            </a:r>
            <a:r>
              <a:rPr lang="en-US" sz="4000" b="1" kern="0" dirty="0">
                <a:solidFill>
                  <a:schemeClr val="accent1"/>
                </a:solidFill>
                <a:sym typeface="Wingdings" panose="05000000000000000000" pitchFamily="2" charset="2"/>
              </a:rPr>
              <a:t>  </a:t>
            </a:r>
            <a:r>
              <a:rPr lang="en-US" sz="4000" b="1" kern="0" dirty="0" err="1">
                <a:solidFill>
                  <a:schemeClr val="accent1"/>
                </a:solidFill>
                <a:sym typeface="Wingdings" panose="05000000000000000000" pitchFamily="2" charset="2"/>
              </a:rPr>
              <a:t>sở</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hữu</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Nhà</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nước</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để</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thích</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ứng</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với</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xã</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hội</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hóa</a:t>
            </a:r>
            <a:r>
              <a:rPr lang="en-US" sz="4000" b="1" kern="0" dirty="0">
                <a:solidFill>
                  <a:schemeClr val="accent1"/>
                </a:solidFill>
                <a:sym typeface="Wingdings" panose="05000000000000000000" pitchFamily="2" charset="2"/>
              </a:rPr>
              <a:t> LLSX</a:t>
            </a:r>
          </a:p>
          <a:p>
            <a:pPr marL="685800" indent="-685800" algn="just" eaLnBrk="1" hangingPunct="1">
              <a:spcBef>
                <a:spcPct val="50000"/>
              </a:spcBef>
              <a:buFont typeface="Wingdings" charset="2"/>
              <a:buChar char="§"/>
              <a:defRPr/>
            </a:pPr>
            <a:r>
              <a:rPr lang="en-US" sz="4000" b="1" kern="0" dirty="0" err="1">
                <a:solidFill>
                  <a:schemeClr val="accent1"/>
                </a:solidFill>
                <a:sym typeface="Wingdings" panose="05000000000000000000" pitchFamily="2" charset="2"/>
              </a:rPr>
              <a:t>Tồn</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tại</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các</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mâu</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thuẫn</a:t>
            </a:r>
            <a:r>
              <a:rPr lang="en-US" sz="4000" b="1" kern="0" dirty="0">
                <a:solidFill>
                  <a:schemeClr val="accent1"/>
                </a:solidFill>
                <a:sym typeface="Wingdings" panose="05000000000000000000" pitchFamily="2" charset="2"/>
              </a:rPr>
              <a:t>: </a:t>
            </a:r>
          </a:p>
          <a:p>
            <a:pPr algn="just" eaLnBrk="1" hangingPunct="1">
              <a:spcBef>
                <a:spcPct val="50000"/>
              </a:spcBef>
              <a:defRPr/>
            </a:pPr>
            <a:r>
              <a:rPr lang="en-US" sz="4000" b="1" kern="0" dirty="0">
                <a:solidFill>
                  <a:schemeClr val="accent1"/>
                </a:solidFill>
                <a:sym typeface="Wingdings" panose="05000000000000000000" pitchFamily="2" charset="2"/>
              </a:rPr>
              <a:t>	- </a:t>
            </a:r>
            <a:r>
              <a:rPr lang="en-US" sz="4000" b="1" kern="0" dirty="0" err="1">
                <a:solidFill>
                  <a:schemeClr val="accent1"/>
                </a:solidFill>
                <a:sym typeface="Wingdings" panose="05000000000000000000" pitchFamily="2" charset="2"/>
              </a:rPr>
              <a:t>tư</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bản</a:t>
            </a:r>
            <a:r>
              <a:rPr lang="en-US" sz="4000" b="1" kern="0" dirty="0">
                <a:solidFill>
                  <a:schemeClr val="accent1"/>
                </a:solidFill>
                <a:sym typeface="Wingdings" panose="05000000000000000000" pitchFamily="2" charset="2"/>
              </a:rPr>
              <a:t> &amp; </a:t>
            </a:r>
            <a:r>
              <a:rPr lang="en-US" sz="4000" b="1" kern="0" dirty="0" err="1">
                <a:solidFill>
                  <a:schemeClr val="accent1"/>
                </a:solidFill>
                <a:sym typeface="Wingdings" panose="05000000000000000000" pitchFamily="2" charset="2"/>
              </a:rPr>
              <a:t>lao</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động</a:t>
            </a:r>
            <a:r>
              <a:rPr lang="en-US" sz="4000" b="1" kern="0" dirty="0">
                <a:solidFill>
                  <a:schemeClr val="accent1"/>
                </a:solidFill>
                <a:sym typeface="Wingdings" panose="05000000000000000000" pitchFamily="2" charset="2"/>
              </a:rPr>
              <a:t>; </a:t>
            </a:r>
          </a:p>
          <a:p>
            <a:pPr algn="just" eaLnBrk="1" hangingPunct="1">
              <a:spcBef>
                <a:spcPct val="50000"/>
              </a:spcBef>
              <a:defRPr/>
            </a:pPr>
            <a:r>
              <a:rPr lang="en-US" sz="4000" b="1" kern="0" dirty="0">
                <a:solidFill>
                  <a:schemeClr val="accent1"/>
                </a:solidFill>
                <a:sym typeface="Wingdings" panose="05000000000000000000" pitchFamily="2" charset="2"/>
              </a:rPr>
              <a:t>	- </a:t>
            </a:r>
            <a:r>
              <a:rPr lang="en-US" sz="4000" b="1" kern="0" dirty="0" err="1">
                <a:solidFill>
                  <a:schemeClr val="accent1"/>
                </a:solidFill>
                <a:sym typeface="Wingdings" panose="05000000000000000000" pitchFamily="2" charset="2"/>
              </a:rPr>
              <a:t>thuộc</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địa</a:t>
            </a:r>
            <a:r>
              <a:rPr lang="en-US" sz="4000" b="1" kern="0" dirty="0">
                <a:solidFill>
                  <a:schemeClr val="accent1"/>
                </a:solidFill>
                <a:sym typeface="Wingdings" panose="05000000000000000000" pitchFamily="2" charset="2"/>
              </a:rPr>
              <a:t> &amp; </a:t>
            </a:r>
            <a:r>
              <a:rPr lang="en-US" sz="4000" b="1" kern="0" dirty="0" err="1">
                <a:solidFill>
                  <a:schemeClr val="accent1"/>
                </a:solidFill>
                <a:sym typeface="Wingdings" panose="05000000000000000000" pitchFamily="2" charset="2"/>
              </a:rPr>
              <a:t>đế</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quốc</a:t>
            </a:r>
            <a:r>
              <a:rPr lang="en-US" sz="4000" b="1" kern="0" dirty="0">
                <a:solidFill>
                  <a:schemeClr val="accent1"/>
                </a:solidFill>
                <a:sym typeface="Wingdings" panose="05000000000000000000" pitchFamily="2" charset="2"/>
              </a:rPr>
              <a:t>; </a:t>
            </a:r>
          </a:p>
          <a:p>
            <a:pPr algn="just" eaLnBrk="1" hangingPunct="1">
              <a:spcBef>
                <a:spcPct val="50000"/>
              </a:spcBef>
              <a:defRPr/>
            </a:pPr>
            <a:r>
              <a:rPr lang="en-US" sz="4000" b="1" kern="0" dirty="0">
                <a:solidFill>
                  <a:schemeClr val="accent1"/>
                </a:solidFill>
                <a:sym typeface="Wingdings" panose="05000000000000000000" pitchFamily="2" charset="2"/>
              </a:rPr>
              <a:t>	- </a:t>
            </a:r>
            <a:r>
              <a:rPr lang="en-US" sz="4000" b="1" kern="0" dirty="0" err="1">
                <a:solidFill>
                  <a:schemeClr val="accent1"/>
                </a:solidFill>
                <a:sym typeface="Wingdings" panose="05000000000000000000" pitchFamily="2" charset="2"/>
              </a:rPr>
              <a:t>các</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nước</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tư</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bản</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với</a:t>
            </a:r>
            <a:r>
              <a:rPr lang="en-US" sz="4000" b="1" kern="0" dirty="0">
                <a:solidFill>
                  <a:schemeClr val="accent1"/>
                </a:solidFill>
                <a:sym typeface="Wingdings" panose="05000000000000000000" pitchFamily="2" charset="2"/>
              </a:rPr>
              <a:t> </a:t>
            </a:r>
            <a:r>
              <a:rPr lang="en-US" sz="4000" b="1" kern="0" dirty="0" err="1">
                <a:solidFill>
                  <a:schemeClr val="accent1"/>
                </a:solidFill>
                <a:sym typeface="Wingdings" panose="05000000000000000000" pitchFamily="2" charset="2"/>
              </a:rPr>
              <a:t>nhau</a:t>
            </a:r>
            <a:r>
              <a:rPr lang="en-US" sz="4000" b="1" kern="0" dirty="0">
                <a:solidFill>
                  <a:schemeClr val="accent1"/>
                </a:solidFill>
                <a:sym typeface="Wingdings" panose="05000000000000000000" pitchFamily="2" charset="2"/>
              </a:rPr>
              <a:t>;</a:t>
            </a:r>
          </a:p>
          <a:p>
            <a:pPr algn="just" eaLnBrk="1" hangingPunct="1">
              <a:spcBef>
                <a:spcPct val="50000"/>
              </a:spcBef>
              <a:defRPr/>
            </a:pPr>
            <a:r>
              <a:rPr lang="en-US" sz="4000" b="1" kern="0" dirty="0">
                <a:solidFill>
                  <a:schemeClr val="accent1"/>
                </a:solidFill>
                <a:sym typeface="Wingdings" panose="05000000000000000000" pitchFamily="2" charset="2"/>
              </a:rPr>
              <a:t>	- CNTB &amp; CNXH</a:t>
            </a:r>
          </a:p>
        </p:txBody>
      </p:sp>
    </p:spTree>
    <p:extLst>
      <p:ext uri="{BB962C8B-B14F-4D97-AF65-F5344CB8AC3E}">
        <p14:creationId xmlns:p14="http://schemas.microsoft.com/office/powerpoint/2010/main" val="227658761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690784285"/>
              </p:ext>
            </p:extLst>
          </p:nvPr>
        </p:nvGraphicFramePr>
        <p:xfrm>
          <a:off x="1771035" y="3810000"/>
          <a:ext cx="14859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2"/>
          <p:cNvSpPr txBox="1">
            <a:spLocks/>
          </p:cNvSpPr>
          <p:nvPr/>
        </p:nvSpPr>
        <p:spPr>
          <a:xfrm>
            <a:off x="501650" y="990600"/>
            <a:ext cx="17284700" cy="2286000"/>
          </a:xfrm>
          <a:prstGeom prst="rect">
            <a:avLst/>
          </a:prstGeom>
        </p:spPr>
        <p:txBody>
          <a:bodyPr/>
          <a:lstStyle>
            <a:lvl1pPr algn="ctr" defTabSz="914316" rtl="0" eaLnBrk="1" latinLnBrk="0" hangingPunct="1">
              <a:spcBef>
                <a:spcPct val="0"/>
              </a:spcBef>
              <a:buNone/>
              <a:defRPr sz="5624" kern="1200">
                <a:solidFill>
                  <a:schemeClr val="bg2"/>
                </a:solidFill>
                <a:latin typeface="Source Sans Pro ExtraLight"/>
                <a:ea typeface="+mj-ea"/>
                <a:cs typeface="Source Sans Pro ExtraLight"/>
              </a:defRPr>
            </a:lvl1pPr>
          </a:lstStyle>
          <a:p>
            <a:pPr>
              <a:lnSpc>
                <a:spcPct val="120000"/>
              </a:lnSpc>
            </a:pPr>
            <a:r>
              <a:rPr lang="en-US" sz="4800" b="1" dirty="0">
                <a:solidFill>
                  <a:schemeClr val="accent1"/>
                </a:solidFill>
                <a:latin typeface="Verdana" pitchFamily="34" charset="0"/>
                <a:ea typeface="Verdana" pitchFamily="34" charset="0"/>
                <a:cs typeface="Verdana" pitchFamily="34" charset="0"/>
              </a:rPr>
              <a:t>4.2. ĐỘC QUYỀN VÀ ĐỘC QUYỀN NHÀ NƯỚC</a:t>
            </a:r>
          </a:p>
          <a:p>
            <a:pPr>
              <a:lnSpc>
                <a:spcPct val="120000"/>
              </a:lnSpc>
            </a:pPr>
            <a:r>
              <a:rPr lang="en-US" sz="4800" b="1" dirty="0">
                <a:solidFill>
                  <a:schemeClr val="accent1"/>
                </a:solidFill>
                <a:latin typeface="Verdana" pitchFamily="34" charset="0"/>
                <a:ea typeface="Verdana" pitchFamily="34" charset="0"/>
                <a:cs typeface="Verdana" pitchFamily="34" charset="0"/>
              </a:rPr>
              <a:t>TRONG NỀN KINH TẾ THỊ TRƯỜNG</a:t>
            </a:r>
          </a:p>
        </p:txBody>
      </p:sp>
    </p:spTree>
    <p:extLst>
      <p:ext uri="{BB962C8B-B14F-4D97-AF65-F5344CB8AC3E}">
        <p14:creationId xmlns:p14="http://schemas.microsoft.com/office/powerpoint/2010/main" val="2758019574"/>
      </p:ext>
    </p:extLst>
  </p:cSld>
  <p:clrMapOvr>
    <a:masterClrMapping/>
  </p:clrMapOvr>
  <p:transition spd="slow">
    <p:check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p:cNvSpPr>
            <a:spLocks noGrp="1"/>
          </p:cNvSpPr>
          <p:nvPr>
            <p:ph type="title"/>
          </p:nvPr>
        </p:nvSpPr>
        <p:spPr>
          <a:xfrm>
            <a:off x="762000" y="1495466"/>
            <a:ext cx="16762520" cy="942934"/>
          </a:xfrm>
        </p:spPr>
        <p:txBody>
          <a:bodyPr>
            <a:noAutofit/>
          </a:bodyPr>
          <a:lstStyle/>
          <a:p>
            <a:pPr>
              <a:defRPr/>
            </a:pPr>
            <a:r>
              <a:rPr lang="en-US" sz="5400" b="1" kern="0" dirty="0">
                <a:latin typeface="Arial" panose="020B0604020202020204" pitchFamily="34" charset="0"/>
                <a:cs typeface="Arial" panose="020B0604020202020204" pitchFamily="34" charset="0"/>
              </a:rPr>
              <a:t>KẾT LUẬN</a:t>
            </a:r>
            <a:endParaRPr lang="vi-VN" sz="5400" b="1" kern="0" dirty="0">
              <a:latin typeface="Arial" panose="020B0604020202020204" pitchFamily="34" charset="0"/>
              <a:cs typeface="Arial" panose="020B0604020202020204" pitchFamily="34" charset="0"/>
            </a:endParaRPr>
          </a:p>
        </p:txBody>
      </p:sp>
      <p:sp>
        <p:nvSpPr>
          <p:cNvPr id="5" name="Text Box 24"/>
          <p:cNvSpPr txBox="1">
            <a:spLocks noChangeArrowheads="1"/>
          </p:cNvSpPr>
          <p:nvPr/>
        </p:nvSpPr>
        <p:spPr bwMode="black">
          <a:xfrm>
            <a:off x="1524000" y="2971800"/>
            <a:ext cx="15392400" cy="7571303"/>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1143000" indent="-1143000" algn="just" eaLnBrk="1" hangingPunct="1">
              <a:spcBef>
                <a:spcPct val="50000"/>
              </a:spcBef>
              <a:buFont typeface="Wingdings" charset="2"/>
              <a:buChar char="§"/>
              <a:defRPr/>
            </a:pPr>
            <a:r>
              <a:rPr lang="vi-VN" sz="5400" kern="0" dirty="0">
                <a:solidFill>
                  <a:schemeClr val="accent1"/>
                </a:solidFill>
              </a:rPr>
              <a:t>CNTB không phải là phương thức sản xuất cuối cùng và không phải là phương thức sản xuất cao nhất của loài người.</a:t>
            </a:r>
          </a:p>
          <a:p>
            <a:pPr marL="1143000" indent="-1143000" algn="just" eaLnBrk="1" hangingPunct="1">
              <a:spcBef>
                <a:spcPct val="50000"/>
              </a:spcBef>
              <a:buFont typeface="Wingdings" charset="2"/>
              <a:buChar char="§"/>
              <a:defRPr/>
            </a:pPr>
            <a:r>
              <a:rPr lang="vi-VN" sz="5400" kern="0" dirty="0">
                <a:solidFill>
                  <a:schemeClr val="accent1"/>
                </a:solidFill>
              </a:rPr>
              <a:t>CNTB ngày nay là sự chuẩn bị vật chất đầy đủ nhất cho sự ra đời của XH mới cao hơn, tốt đẹp hơn</a:t>
            </a:r>
          </a:p>
          <a:p>
            <a:pPr marL="1143000" indent="-1143000" algn="just" eaLnBrk="1" hangingPunct="1">
              <a:spcBef>
                <a:spcPct val="50000"/>
              </a:spcBef>
              <a:buFont typeface="Wingdings" charset="2"/>
              <a:buChar char="§"/>
              <a:defRPr/>
            </a:pPr>
            <a:r>
              <a:rPr lang="vi-VN" sz="5400" kern="0" dirty="0">
                <a:solidFill>
                  <a:schemeClr val="accent1"/>
                </a:solidFill>
              </a:rPr>
              <a:t>Bước chuyển đó phải thông qua </a:t>
            </a:r>
            <a:r>
              <a:rPr lang="vi-VN" sz="5400" kern="0">
                <a:solidFill>
                  <a:schemeClr val="accent1"/>
                </a:solidFill>
              </a:rPr>
              <a:t>cuộc cách mạng </a:t>
            </a:r>
            <a:r>
              <a:rPr lang="vi-VN" sz="5400" kern="0" dirty="0">
                <a:solidFill>
                  <a:schemeClr val="accent1"/>
                </a:solidFill>
              </a:rPr>
              <a:t>xã hội.</a:t>
            </a:r>
          </a:p>
        </p:txBody>
      </p:sp>
    </p:spTree>
    <p:extLst>
      <p:ext uri="{BB962C8B-B14F-4D97-AF65-F5344CB8AC3E}">
        <p14:creationId xmlns:p14="http://schemas.microsoft.com/office/powerpoint/2010/main" val="423827674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197126618"/>
              </p:ext>
            </p:extLst>
          </p:nvPr>
        </p:nvGraphicFramePr>
        <p:xfrm>
          <a:off x="3981194" y="2182189"/>
          <a:ext cx="10363200" cy="922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9299782"/>
      </p:ext>
    </p:extLst>
  </p:cSld>
  <p:clrMapOvr>
    <a:masterClrMapping/>
  </p:clrMapOvr>
  <p:transition spd="slow">
    <p:check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2280" y="1647866"/>
            <a:ext cx="13104920" cy="942934"/>
          </a:xfrm>
        </p:spPr>
        <p:txBody>
          <a:bodyPr>
            <a:noAutofit/>
          </a:bodyPr>
          <a:lstStyle/>
          <a:p>
            <a:pPr>
              <a:defRPr/>
            </a:pPr>
            <a:r>
              <a:rPr lang="en-US" sz="4800" b="1" kern="0">
                <a:latin typeface="Arial" panose="020B0604020202020204" pitchFamily="34" charset="0"/>
                <a:cs typeface="Arial" panose="020B0604020202020204" pitchFamily="34" charset="0"/>
              </a:rPr>
              <a:t>NGUYÊN NHÂN HÌNH THÀNH ĐỘC QUYỀN</a:t>
            </a:r>
          </a:p>
        </p:txBody>
      </p:sp>
      <p:sp>
        <p:nvSpPr>
          <p:cNvPr id="9" name="Text Box 24"/>
          <p:cNvSpPr txBox="1">
            <a:spLocks noChangeArrowheads="1"/>
          </p:cNvSpPr>
          <p:nvPr/>
        </p:nvSpPr>
        <p:spPr bwMode="black">
          <a:xfrm>
            <a:off x="1676400" y="3048000"/>
            <a:ext cx="15011400" cy="4524315"/>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ctr" eaLnBrk="0" hangingPunct="0">
              <a:defRPr>
                <a:solidFill>
                  <a:schemeClr val="tx1"/>
                </a:solidFill>
                <a:latin typeface="Arial" panose="020B0604020202020204" pitchFamily="34" charset="0"/>
              </a:defRPr>
            </a:lvl1pPr>
            <a:lvl2pPr marL="742950" indent="-285750" algn="ctr" eaLnBrk="0" hangingPunct="0">
              <a:defRPr>
                <a:solidFill>
                  <a:schemeClr val="tx1"/>
                </a:solidFill>
                <a:latin typeface="Arial" panose="020B0604020202020204" pitchFamily="34" charset="0"/>
              </a:defRPr>
            </a:lvl2pPr>
            <a:lvl3pPr marL="1143000" indent="-228600" algn="ctr" eaLnBrk="0" hangingPunct="0">
              <a:defRPr>
                <a:solidFill>
                  <a:schemeClr val="tx1"/>
                </a:solidFill>
                <a:latin typeface="Arial" panose="020B0604020202020204" pitchFamily="34" charset="0"/>
              </a:defRPr>
            </a:lvl3pPr>
            <a:lvl4pPr marL="1600200" indent="-228600" algn="ctr" eaLnBrk="0" hangingPunct="0">
              <a:defRPr>
                <a:solidFill>
                  <a:schemeClr val="tx1"/>
                </a:solidFill>
                <a:latin typeface="Arial" panose="020B0604020202020204" pitchFamily="34" charset="0"/>
              </a:defRPr>
            </a:lvl4pPr>
            <a:lvl5pPr marL="2057400" indent="-228600" algn="ctr"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742950" indent="-742950" algn="just" eaLnBrk="1" hangingPunct="1">
              <a:spcBef>
                <a:spcPct val="50000"/>
              </a:spcBef>
              <a:buFont typeface="+mj-lt"/>
              <a:buAutoNum type="arabicPeriod"/>
              <a:defRPr/>
            </a:pPr>
            <a:r>
              <a:rPr lang="en-US" sz="3600" b="1" kern="0">
                <a:solidFill>
                  <a:schemeClr val="accent1"/>
                </a:solidFill>
              </a:rPr>
              <a:t>KHKT </a:t>
            </a:r>
            <a:r>
              <a:rPr lang="en-US" sz="3600" b="1" kern="0">
                <a:solidFill>
                  <a:schemeClr val="accent1"/>
                </a:solidFill>
                <a:sym typeface="Wingdings" panose="05000000000000000000" pitchFamily="2" charset="2"/>
              </a:rPr>
              <a:t>  NGÀNH MỚI  NSLĐ   TÍCH TỤ, TẬP TRUNG SX</a:t>
            </a:r>
          </a:p>
          <a:p>
            <a:pPr marL="742950" indent="-742950" algn="just" eaLnBrk="1" hangingPunct="1">
              <a:spcBef>
                <a:spcPct val="50000"/>
              </a:spcBef>
              <a:buFont typeface="+mj-lt"/>
              <a:buAutoNum type="arabicPeriod"/>
              <a:defRPr/>
            </a:pPr>
            <a:r>
              <a:rPr lang="en-US" sz="3600" b="1" kern="0">
                <a:solidFill>
                  <a:schemeClr val="accent1"/>
                </a:solidFill>
                <a:sym typeface="Wingdings" panose="05000000000000000000" pitchFamily="2" charset="2"/>
              </a:rPr>
              <a:t>CẠNH TRANH GAY GẮT  DN VVN PHÁ SẢN, DN LỚN </a:t>
            </a:r>
          </a:p>
          <a:p>
            <a:pPr marL="742950" indent="-742950" algn="just" eaLnBrk="1" hangingPunct="1">
              <a:spcBef>
                <a:spcPct val="50000"/>
              </a:spcBef>
              <a:buFont typeface="+mj-lt"/>
              <a:buAutoNum type="arabicPeriod"/>
              <a:defRPr/>
            </a:pPr>
            <a:r>
              <a:rPr lang="en-US" sz="3600" b="1" kern="0">
                <a:solidFill>
                  <a:schemeClr val="accent1"/>
                </a:solidFill>
                <a:sym typeface="Wingdings" panose="05000000000000000000" pitchFamily="2" charset="2"/>
              </a:rPr>
              <a:t>KHỦNG HOẢNG KINH TẾ 1973  DN QUY MÔ LỚN</a:t>
            </a:r>
          </a:p>
          <a:p>
            <a:pPr marL="742950" indent="-742950" algn="just" eaLnBrk="1" hangingPunct="1">
              <a:spcBef>
                <a:spcPct val="50000"/>
              </a:spcBef>
              <a:buFont typeface="+mj-lt"/>
              <a:buAutoNum type="arabicPeriod"/>
              <a:defRPr/>
            </a:pPr>
            <a:r>
              <a:rPr lang="en-US" sz="3600" b="1" kern="0">
                <a:solidFill>
                  <a:schemeClr val="accent1"/>
                </a:solidFill>
                <a:sym typeface="Wingdings" panose="05000000000000000000" pitchFamily="2" charset="2"/>
              </a:rPr>
              <a:t>HỆ THỐNG TÍN DỤNG   CÔNG TY CỔ PHẦN</a:t>
            </a:r>
          </a:p>
          <a:p>
            <a:pPr marL="742950" indent="-742950" algn="just" eaLnBrk="1" hangingPunct="1">
              <a:spcBef>
                <a:spcPct val="50000"/>
              </a:spcBef>
              <a:buFont typeface="+mj-lt"/>
              <a:buAutoNum type="arabicPeriod"/>
              <a:defRPr/>
            </a:pPr>
            <a:r>
              <a:rPr lang="vi-VN" sz="3600" b="1" kern="0">
                <a:solidFill>
                  <a:schemeClr val="accent1"/>
                </a:solidFill>
              </a:rPr>
              <a:t>CƠ CẤU KINH TẾ CÓ SỰ THAY ĐỔI DƯỚI TÁC ĐỘNG CỦA CMKHKT, C</a:t>
            </a:r>
            <a:r>
              <a:rPr lang="en-US" sz="3600" b="1" kern="0">
                <a:solidFill>
                  <a:schemeClr val="accent1"/>
                </a:solidFill>
              </a:rPr>
              <a:t>ÔNG NGHIỆP</a:t>
            </a:r>
            <a:r>
              <a:rPr lang="vi-VN" sz="3600" b="1" kern="0">
                <a:solidFill>
                  <a:schemeClr val="accent1"/>
                </a:solidFill>
              </a:rPr>
              <a:t> NẶNG DẦN CHIẾM ƯU THẾ</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8029515"/>
            <a:ext cx="15011400" cy="4406205"/>
          </a:xfrm>
          <a:prstGeom prst="rect">
            <a:avLst/>
          </a:prstGeom>
        </p:spPr>
      </p:pic>
    </p:spTree>
    <p:extLst>
      <p:ext uri="{BB962C8B-B14F-4D97-AF65-F5344CB8AC3E}">
        <p14:creationId xmlns:p14="http://schemas.microsoft.com/office/powerpoint/2010/main" val="41149239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8"/>
          <p:cNvSpPr>
            <a:spLocks noChangeArrowheads="1"/>
          </p:cNvSpPr>
          <p:nvPr/>
        </p:nvSpPr>
        <p:spPr bwMode="gray">
          <a:xfrm>
            <a:off x="1163630" y="3270250"/>
            <a:ext cx="8095410" cy="844550"/>
          </a:xfrm>
          <a:prstGeom prst="rect">
            <a:avLst/>
          </a:prstGeom>
          <a:gradFill rotWithShape="1">
            <a:gsLst>
              <a:gs pos="0">
                <a:srgbClr val="93A719">
                  <a:alpha val="80000"/>
                </a:srgbClr>
              </a:gs>
              <a:gs pos="50000">
                <a:srgbClr val="93A719">
                  <a:gamma/>
                  <a:shade val="89020"/>
                  <a:invGamma/>
                </a:srgbClr>
              </a:gs>
              <a:gs pos="100000">
                <a:srgbClr val="93A719">
                  <a:alpha val="80000"/>
                </a:srgbClr>
              </a:gs>
            </a:gsLst>
            <a:lin ang="0" scaled="1"/>
          </a:gradFill>
          <a:ln>
            <a:noFill/>
          </a:ln>
          <a:effectLst/>
        </p:spPr>
        <p:txBody>
          <a:bodyPr wrap="none" anchor="ctr"/>
          <a:lstStyle/>
          <a:p>
            <a:pPr algn="ctr">
              <a:defRPr/>
            </a:pPr>
            <a:r>
              <a:rPr lang="en-US" sz="4400" b="1" kern="0">
                <a:solidFill>
                  <a:srgbClr val="002060"/>
                </a:solidFill>
              </a:rPr>
              <a:t>NHỮNG TÁC ĐỘNG TÍCH CỰC</a:t>
            </a:r>
          </a:p>
        </p:txBody>
      </p:sp>
      <p:sp>
        <p:nvSpPr>
          <p:cNvPr id="5" name="Title 2"/>
          <p:cNvSpPr>
            <a:spLocks noGrp="1"/>
          </p:cNvSpPr>
          <p:nvPr>
            <p:ph type="title"/>
          </p:nvPr>
        </p:nvSpPr>
        <p:spPr>
          <a:xfrm>
            <a:off x="1982680" y="1647866"/>
            <a:ext cx="14552720" cy="942934"/>
          </a:xfrm>
        </p:spPr>
        <p:txBody>
          <a:bodyPr>
            <a:noAutofit/>
          </a:bodyPr>
          <a:lstStyle/>
          <a:p>
            <a:pPr>
              <a:defRPr/>
            </a:pPr>
            <a:r>
              <a:rPr lang="en-US" sz="4800" b="1" kern="0">
                <a:latin typeface="Arial" panose="020B0604020202020204" pitchFamily="34" charset="0"/>
                <a:cs typeface="Arial" panose="020B0604020202020204" pitchFamily="34" charset="0"/>
              </a:rPr>
              <a:t>TÁC ĐỘNG CỦA ĐỘC QUYỀN ĐỐI VỚI KINH TẾ</a:t>
            </a:r>
          </a:p>
        </p:txBody>
      </p:sp>
      <p:graphicFrame>
        <p:nvGraphicFramePr>
          <p:cNvPr id="4" name="Diagram 3"/>
          <p:cNvGraphicFramePr/>
          <p:nvPr>
            <p:extLst>
              <p:ext uri="{D42A27DB-BD31-4B8C-83A1-F6EECF244321}">
                <p14:modId xmlns:p14="http://schemas.microsoft.com/office/powerpoint/2010/main" val="2662627530"/>
              </p:ext>
            </p:extLst>
          </p:nvPr>
        </p:nvGraphicFramePr>
        <p:xfrm>
          <a:off x="1163630" y="4419600"/>
          <a:ext cx="1582897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933931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Graphic spid="4" grpId="0">
        <p:bldAsOne/>
      </p:bldGraphic>
    </p:bldLst>
  </p:timing>
</p:sld>
</file>

<file path=ppt/theme/theme1.xml><?xml version="1.0" encoding="utf-8"?>
<a:theme xmlns:a="http://schemas.openxmlformats.org/drawingml/2006/main" name="Office Theme">
  <a:themeElements>
    <a:clrScheme name="Blue Ready">
      <a:dk1>
        <a:sysClr val="windowText" lastClr="000000"/>
      </a:dk1>
      <a:lt1>
        <a:sysClr val="window" lastClr="FFFFFF"/>
      </a:lt1>
      <a:dk2>
        <a:srgbClr val="797979"/>
      </a:dk2>
      <a:lt2>
        <a:srgbClr val="43B4E3"/>
      </a:lt2>
      <a:accent1>
        <a:srgbClr val="16527E"/>
      </a:accent1>
      <a:accent2>
        <a:srgbClr val="217EC1"/>
      </a:accent2>
      <a:accent3>
        <a:srgbClr val="3CABE9"/>
      </a:accent3>
      <a:accent4>
        <a:srgbClr val="8ACDF0"/>
      </a:accent4>
      <a:accent5>
        <a:srgbClr val="D9EFF9"/>
      </a:accent5>
      <a:accent6>
        <a:srgbClr val="C7C7C7"/>
      </a:accent6>
      <a:hlink>
        <a:srgbClr val="169EBE"/>
      </a:hlink>
      <a:folHlink>
        <a:srgbClr val="1CD1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2B3A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3040</TotalTime>
  <Words>3400</Words>
  <Application>Microsoft Office PowerPoint</Application>
  <PresentationFormat>Custom</PresentationFormat>
  <Paragraphs>375</Paragraphs>
  <Slides>60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Cambria Math</vt:lpstr>
      <vt:lpstr>Source Sans Pro</vt:lpstr>
      <vt:lpstr>Source Sans Pro ExtraLight</vt:lpstr>
      <vt:lpstr>SVN-Transformer</vt:lpstr>
      <vt:lpstr>Times New Roman</vt:lpstr>
      <vt:lpstr>Verdana</vt:lpstr>
      <vt:lpstr>Wingdings</vt:lpstr>
      <vt:lpstr>Office Theme</vt:lpstr>
      <vt:lpstr>PowerPoint Presentation</vt:lpstr>
      <vt:lpstr>KẾT CẤU CHƯƠNG 4</vt:lpstr>
      <vt:lpstr>PowerPoint Presentation</vt:lpstr>
      <vt:lpstr>PowerPoint Presentation</vt:lpstr>
      <vt:lpstr>PowerPoint Presentation</vt:lpstr>
      <vt:lpstr>PowerPoint Presentation</vt:lpstr>
      <vt:lpstr>PowerPoint Presentation</vt:lpstr>
      <vt:lpstr>NGUYÊN NHÂN HÌNH THÀNH ĐỘC QUYỀN</vt:lpstr>
      <vt:lpstr>TÁC ĐỘNG CỦA ĐỘC QUYỀN ĐỐI VỚI KINH TẾ</vt:lpstr>
      <vt:lpstr>TÁC ĐỘNG CỦA ĐỘC QUYỀN ĐỐI VỚI KINH TẾ</vt:lpstr>
      <vt:lpstr>ĐẶC ĐIỂM KINH TẾ CƠ BẢN CỦA CNTBĐQ</vt:lpstr>
      <vt:lpstr>TẬP TRUNG SẢN XUẤT VÀ CÁC TỔ CHỨC ĐỘC QUYỀN</vt:lpstr>
      <vt:lpstr>TẬP TRUNG SẢN XUẤT VÀ CÁC TỔ CHỨC ĐỘC QUYỀN</vt:lpstr>
      <vt:lpstr>TẬP TRUNG SẢN XUẤT VÀ CÁC TỔ CHỨC ĐỘC QUYỀN</vt:lpstr>
      <vt:lpstr>TẬP TRUNG SẢN XUẤT VÀ CÁC TỔ CHỨC ĐỘC QUYỀN</vt:lpstr>
      <vt:lpstr>TẬP TRUNG SẢN XUẤT VÀ CÁC TỔ CHỨC ĐỘC QUYỀN</vt:lpstr>
      <vt:lpstr>SỰ HÌNH THÀNH VÀ THỐNG TRỊ CỦA TB TÀI CHÍNH</vt:lpstr>
      <vt:lpstr>SỰ HÌNH THÀNH VÀ THỐNG TRỊ CỦA TB TÀI CHÍNH</vt:lpstr>
      <vt:lpstr>SỰ HÌNH THÀNH VÀ THỐNG TRỊ CỦA TB TÀI CHÍNH</vt:lpstr>
      <vt:lpstr>SỰ HÌNH THÀNH VÀ THỐNG TRỊ CỦA TB TÀI CHÍNH</vt:lpstr>
      <vt:lpstr>XUẤT KHẨU TƯ BẢN</vt:lpstr>
      <vt:lpstr>XUẤT KHẨU TƯ BẢN</vt:lpstr>
      <vt:lpstr>XUẤT KHẨU TƯ BẢN</vt:lpstr>
      <vt:lpstr>XUẤT KHẨU TƯ BẢN</vt:lpstr>
      <vt:lpstr>XUẤT KHẨU TƯ BẢN</vt:lpstr>
      <vt:lpstr>XUẤT KHẨU TƯ BẢN</vt:lpstr>
      <vt:lpstr>FDI (THU HÚT VĐT TRỰC TIẾP NƯỚC NGOÀI)</vt:lpstr>
      <vt:lpstr>PowerPoint Presentation</vt:lpstr>
      <vt:lpstr>PowerPoint Presentation</vt:lpstr>
      <vt:lpstr>PowerPoint Presentation</vt:lpstr>
      <vt:lpstr>PowerPoint Presentation</vt:lpstr>
      <vt:lpstr>PowerPoint Presentation</vt:lpstr>
      <vt:lpstr>XUẤT KHẨU TƯ BẢN</vt:lpstr>
      <vt:lpstr>XUẤT KHẨU TƯ BẢN</vt:lpstr>
      <vt:lpstr>SỰ PHÂN CHIA THẾ GIỚI VỀ KINH TẾ  GIỮA CÁC TỔ CHỨC ĐỘC QUYỀN</vt:lpstr>
      <vt:lpstr>SỰ PHÂN CHIA THẾ GIỚI VỀ KINH TẾ  GIỮA CÁC TỔ CHỨC ĐỘC QUYỀN</vt:lpstr>
      <vt:lpstr>SỰ PHÂN CHIA THẾ GIỚI VỀ LÃNH THỔ  GIỮA CÁC CƯỜNG QUỐC ĐẾ QUỐC</vt:lpstr>
      <vt:lpstr>SỰ PHÂN CHIA THẾ GIỚI VỀ LÃNH THỔ  GIỮA CÁC CƯỜNG QUỐC ĐẾ QUỐC</vt:lpstr>
      <vt:lpstr>SỰ PHÂN CHIA THẾ GIỚI VỀ LÃNH THỔ  GIỮA CÁC CƯỜNG QUỐC ĐẾ QUỐC</vt:lpstr>
      <vt:lpstr>SỰ PHÂN CHIA THẾ GIỚI VỀ LÃNH THỔ  GIỮA CÁC CƯỜNG QUỐC ĐẾ QUỐC</vt:lpstr>
      <vt:lpstr>ĐẶC ĐIỂM KINH TẾ CỦA CHỦ NGHĨA TƯ BẢN ĐỘC QUYỀN</vt:lpstr>
      <vt:lpstr>PowerPoint Presentation</vt:lpstr>
      <vt:lpstr>SỰ HOẠT ĐỘNG CỦA QUY LUẬT GIÁ TRỊ VÀ QUY LUẬT GIÁ TRỊ THẶNG DƯ TRONG CHỦ NGHĨA TƯ BẢN ĐỘC QUYỀN</vt:lpstr>
      <vt:lpstr>SỰ HOẠT ĐỘNG CỦA QUY LUẬT GIÁ TRỊ VÀ QUY LUẬT GIÁ TRỊ THẶNG DƯ TRONG CHỦ NGHĨA TƯ BẢN ĐỘC QUYỀN</vt:lpstr>
      <vt:lpstr>PowerPoint Presentation</vt:lpstr>
      <vt:lpstr>NGUYÊN NHÂN HÌNH THÀNH</vt:lpstr>
      <vt:lpstr>NGUYÊN NHÂN HÌNH THÀNH</vt:lpstr>
      <vt:lpstr>NGUYÊN NHÂN HÌNH THÀNH</vt:lpstr>
      <vt:lpstr>NGUYÊN NHÂN HÌNH THÀNH</vt:lpstr>
      <vt:lpstr>BẢN CHẤT CỦA ĐỘC QUYỀN NHÀ NƯỚC</vt:lpstr>
      <vt:lpstr>NHỮNG HÌNH THỨC CHỦ YẾU CỦA ĐQNN</vt:lpstr>
      <vt:lpstr>PHƯƠNG THỨC KẾT HỢP VỀ NHÂN SỰ</vt:lpstr>
      <vt:lpstr>CÁCH THỨC KẾT HỢP VỀ NHÂN SỰ</vt:lpstr>
      <vt:lpstr>SỰ HÌNH THÀNH, PHÁT TRIỂN SỞ HỮU NHÀ NƯỚC </vt:lpstr>
      <vt:lpstr>SỰ ĐIỀU TIẾT KINH TẾ CỦA NHÀ NƯỚC TƯ SẢN</vt:lpstr>
      <vt:lpstr>PowerPoint Presentation</vt:lpstr>
      <vt:lpstr>VAI TRÒ CỦA CHỦ NGHĨA TƯ BẢN</vt:lpstr>
      <vt:lpstr>HẠN CHẾ CỦA CHỦ NGHĨA TƯ BẢN</vt:lpstr>
      <vt:lpstr>XU HƯỚNG CỦA CHỦ NGHĨA TƯ BẢN</vt:lpstr>
      <vt:lpstr>KẾT LUẬN</vt:lpstr>
    </vt:vector>
  </TitlesOfParts>
  <Company>Louis Twelve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dc:title>
  <dc:creator>Louis Twelve</dc:creator>
  <cp:lastModifiedBy>TG - Nguyễn Quốc Toàn - 2001201552</cp:lastModifiedBy>
  <cp:revision>874</cp:revision>
  <dcterms:created xsi:type="dcterms:W3CDTF">2014-11-10T20:05:35Z</dcterms:created>
  <dcterms:modified xsi:type="dcterms:W3CDTF">2024-01-07T01:26:37Z</dcterms:modified>
</cp:coreProperties>
</file>